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4" r:id="rId4"/>
    <p:sldId id="258" r:id="rId5"/>
    <p:sldId id="270" r:id="rId6"/>
    <p:sldId id="259" r:id="rId7"/>
    <p:sldId id="272" r:id="rId8"/>
    <p:sldId id="271" r:id="rId9"/>
    <p:sldId id="262" r:id="rId10"/>
    <p:sldId id="261" r:id="rId11"/>
    <p:sldId id="267" r:id="rId12"/>
    <p:sldId id="268" r:id="rId13"/>
    <p:sldId id="260" r:id="rId14"/>
    <p:sldId id="269" r:id="rId15"/>
    <p:sldId id="266" r:id="rId16"/>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Estil mitjà 4 - èmfasi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Estil fosc 1 - èmfasi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 fosc 1 - èmfasi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694"/>
  </p:normalViewPr>
  <p:slideViewPr>
    <p:cSldViewPr snapToGrid="0">
      <p:cViewPr varScale="1">
        <p:scale>
          <a:sx n="84" d="100"/>
          <a:sy n="84" d="100"/>
        </p:scale>
        <p:origin x="-59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D4719-7A5D-BF47-8C59-3E4F7C16C9A9}" type="datetimeFigureOut">
              <a:rPr lang="x-none" smtClean="0"/>
              <a:t>01/06/2023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50021-E18C-7F42-9E13-EE719D58E699}" type="slidenum">
              <a:rPr lang="x-none" smtClean="0"/>
              <a:t>‹#›</a:t>
            </a:fld>
            <a:endParaRPr lang="x-none"/>
          </a:p>
        </p:txBody>
      </p:sp>
    </p:spTree>
    <p:extLst>
      <p:ext uri="{BB962C8B-B14F-4D97-AF65-F5344CB8AC3E}">
        <p14:creationId xmlns:p14="http://schemas.microsoft.com/office/powerpoint/2010/main" val="466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F150021-E18C-7F42-9E13-EE719D58E699}" type="slidenum">
              <a:rPr lang="x-none" smtClean="0"/>
              <a:t>2</a:t>
            </a:fld>
            <a:endParaRPr lang="x-none"/>
          </a:p>
        </p:txBody>
      </p:sp>
    </p:spTree>
    <p:extLst>
      <p:ext uri="{BB962C8B-B14F-4D97-AF65-F5344CB8AC3E}">
        <p14:creationId xmlns:p14="http://schemas.microsoft.com/office/powerpoint/2010/main" val="152124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F150021-E18C-7F42-9E13-EE719D58E699}" type="slidenum">
              <a:rPr lang="x-none" smtClean="0"/>
              <a:t>8</a:t>
            </a:fld>
            <a:endParaRPr lang="x-none"/>
          </a:p>
        </p:txBody>
      </p:sp>
    </p:spTree>
    <p:extLst>
      <p:ext uri="{BB962C8B-B14F-4D97-AF65-F5344CB8AC3E}">
        <p14:creationId xmlns:p14="http://schemas.microsoft.com/office/powerpoint/2010/main" val="11070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F150021-E18C-7F42-9E13-EE719D58E699}" type="slidenum">
              <a:rPr lang="x-none" smtClean="0"/>
              <a:t>9</a:t>
            </a:fld>
            <a:endParaRPr lang="x-none"/>
          </a:p>
        </p:txBody>
      </p:sp>
    </p:spTree>
    <p:extLst>
      <p:ext uri="{BB962C8B-B14F-4D97-AF65-F5344CB8AC3E}">
        <p14:creationId xmlns:p14="http://schemas.microsoft.com/office/powerpoint/2010/main" val="345049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F150021-E18C-7F42-9E13-EE719D58E699}" type="slidenum">
              <a:rPr lang="x-none" smtClean="0"/>
              <a:t>12</a:t>
            </a:fld>
            <a:endParaRPr lang="x-none"/>
          </a:p>
        </p:txBody>
      </p:sp>
    </p:spTree>
    <p:extLst>
      <p:ext uri="{BB962C8B-B14F-4D97-AF65-F5344CB8AC3E}">
        <p14:creationId xmlns:p14="http://schemas.microsoft.com/office/powerpoint/2010/main" val="23227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9F150021-E18C-7F42-9E13-EE719D58E699}" type="slidenum">
              <a:rPr lang="x-none" smtClean="0"/>
              <a:t>14</a:t>
            </a:fld>
            <a:endParaRPr lang="x-none"/>
          </a:p>
        </p:txBody>
      </p:sp>
    </p:spTree>
    <p:extLst>
      <p:ext uri="{BB962C8B-B14F-4D97-AF65-F5344CB8AC3E}">
        <p14:creationId xmlns:p14="http://schemas.microsoft.com/office/powerpoint/2010/main" val="65318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ca-ES"/>
          </a:p>
        </p:txBody>
      </p:sp>
      <p:sp>
        <p:nvSpPr>
          <p:cNvPr id="4" name="Marcador de fecha 3"/>
          <p:cNvSpPr>
            <a:spLocks noGrp="1"/>
          </p:cNvSpPr>
          <p:nvPr>
            <p:ph type="dt" sz="half" idx="10"/>
          </p:nvPr>
        </p:nvSpPr>
        <p:spPr/>
        <p:txBody>
          <a:bodyPr/>
          <a:lstStyle/>
          <a:p>
            <a:fld id="{81A385EA-AA92-41E4-8EA7-8A2F261ADF76}" type="datetimeFigureOut">
              <a:rPr lang="ca-ES" smtClean="0"/>
              <a:t>01/06/2023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248158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81A385EA-AA92-41E4-8EA7-8A2F261ADF76}" type="datetimeFigureOut">
              <a:rPr lang="ca-ES" smtClean="0"/>
              <a:t>01/06/2023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342940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81A385EA-AA92-41E4-8EA7-8A2F261ADF76}" type="datetimeFigureOut">
              <a:rPr lang="ca-ES" smtClean="0"/>
              <a:t>01/06/2023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329048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81A385EA-AA92-41E4-8EA7-8A2F261ADF76}" type="datetimeFigureOut">
              <a:rPr lang="ca-ES" smtClean="0"/>
              <a:t>01/06/2023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277398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1A385EA-AA92-41E4-8EA7-8A2F261ADF76}" type="datetimeFigureOut">
              <a:rPr lang="ca-ES" smtClean="0"/>
              <a:t>01/06/2023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387509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81A385EA-AA92-41E4-8EA7-8A2F261ADF76}" type="datetimeFigureOut">
              <a:rPr lang="ca-ES" smtClean="0"/>
              <a:t>01/06/2023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147064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81A385EA-AA92-41E4-8EA7-8A2F261ADF76}" type="datetimeFigureOut">
              <a:rPr lang="ca-ES" smtClean="0"/>
              <a:t>01/06/2023</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28549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81A385EA-AA92-41E4-8EA7-8A2F261ADF76}" type="datetimeFigureOut">
              <a:rPr lang="ca-ES" smtClean="0"/>
              <a:t>01/06/2023</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380870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A385EA-AA92-41E4-8EA7-8A2F261ADF76}" type="datetimeFigureOut">
              <a:rPr lang="ca-ES" smtClean="0"/>
              <a:t>01/06/2023</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79354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1A385EA-AA92-41E4-8EA7-8A2F261ADF76}" type="datetimeFigureOut">
              <a:rPr lang="ca-ES" smtClean="0"/>
              <a:t>01/06/2023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88518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1A385EA-AA92-41E4-8EA7-8A2F261ADF76}" type="datetimeFigureOut">
              <a:rPr lang="ca-ES" smtClean="0"/>
              <a:t>01/06/2023</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B6FB81C0-FD7B-46E1-891A-48A33F295689}" type="slidenum">
              <a:rPr lang="ca-ES" smtClean="0"/>
              <a:t>‹#›</a:t>
            </a:fld>
            <a:endParaRPr lang="ca-ES"/>
          </a:p>
        </p:txBody>
      </p:sp>
    </p:spTree>
    <p:extLst>
      <p:ext uri="{BB962C8B-B14F-4D97-AF65-F5344CB8AC3E}">
        <p14:creationId xmlns:p14="http://schemas.microsoft.com/office/powerpoint/2010/main" val="228299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385EA-AA92-41E4-8EA7-8A2F261ADF76}" type="datetimeFigureOut">
              <a:rPr lang="ca-ES" smtClean="0"/>
              <a:t>01/06/2023</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B81C0-FD7B-46E1-891A-48A33F295689}" type="slidenum">
              <a:rPr lang="ca-ES" smtClean="0"/>
              <a:t>‹#›</a:t>
            </a:fld>
            <a:endParaRPr lang="ca-ES"/>
          </a:p>
        </p:txBody>
      </p:sp>
    </p:spTree>
    <p:extLst>
      <p:ext uri="{BB962C8B-B14F-4D97-AF65-F5344CB8AC3E}">
        <p14:creationId xmlns:p14="http://schemas.microsoft.com/office/powerpoint/2010/main" val="126898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48693" cy="6858000"/>
          </a:xfrm>
          <a:prstGeom prst="rect">
            <a:avLst/>
          </a:prstGeom>
        </p:spPr>
      </p:pic>
      <p:sp>
        <p:nvSpPr>
          <p:cNvPr id="12" name="CuadroTexto 11"/>
          <p:cNvSpPr txBox="1"/>
          <p:nvPr/>
        </p:nvSpPr>
        <p:spPr>
          <a:xfrm>
            <a:off x="5854044" y="3263198"/>
            <a:ext cx="5797485" cy="2646878"/>
          </a:xfrm>
          <a:prstGeom prst="rect">
            <a:avLst/>
          </a:prstGeom>
          <a:noFill/>
        </p:spPr>
        <p:txBody>
          <a:bodyPr wrap="square" rtlCol="0">
            <a:spAutoFit/>
          </a:bodyPr>
          <a:lstStyle/>
          <a:p>
            <a:pPr algn="ctr"/>
            <a:r>
              <a:rPr lang="en-US" sz="3600" b="1" dirty="0">
                <a:solidFill>
                  <a:srgbClr val="0070C0"/>
                </a:solidFill>
                <a:cs typeface="Arial" panose="020B0604020202020204" pitchFamily="34" charset="0"/>
              </a:rPr>
              <a:t>6th Phonetics and Phonology in Europe</a:t>
            </a:r>
          </a:p>
          <a:p>
            <a:pPr algn="ctr"/>
            <a:endParaRPr lang="en-US" sz="2800" dirty="0">
              <a:cs typeface="Arial" panose="020B0604020202020204" pitchFamily="34" charset="0"/>
            </a:endParaRPr>
          </a:p>
          <a:p>
            <a:pPr algn="ctr"/>
            <a:r>
              <a:rPr lang="en-US" sz="2400" b="1" dirty="0">
                <a:cs typeface="Arial" panose="020B0604020202020204" pitchFamily="34" charset="0"/>
              </a:rPr>
              <a:t>University of the Balearic Islands</a:t>
            </a:r>
          </a:p>
          <a:p>
            <a:pPr algn="ctr"/>
            <a:r>
              <a:rPr lang="en-US" sz="2400" b="1" dirty="0">
                <a:cs typeface="Arial" panose="020B0604020202020204" pitchFamily="34" charset="0"/>
              </a:rPr>
              <a:t>Palma, 25-27 June 2025</a:t>
            </a:r>
          </a:p>
          <a:p>
            <a:r>
              <a:rPr lang="ca-ES" dirty="0"/>
              <a:t> </a:t>
            </a:r>
          </a:p>
        </p:txBody>
      </p:sp>
      <p:pic>
        <p:nvPicPr>
          <p:cNvPr id="4" name="Picture 3">
            <a:extLst>
              <a:ext uri="{FF2B5EF4-FFF2-40B4-BE49-F238E27FC236}">
                <a16:creationId xmlns="" xmlns:a16="http://schemas.microsoft.com/office/drawing/2014/main" id="{9FEFE517-36E7-ED46-3659-312E6B5CA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04" y="1280190"/>
            <a:ext cx="1173154" cy="1504955"/>
          </a:xfrm>
          <a:prstGeom prst="rect">
            <a:avLst/>
          </a:prstGeom>
        </p:spPr>
      </p:pic>
    </p:spTree>
    <p:extLst>
      <p:ext uri="{BB962C8B-B14F-4D97-AF65-F5344CB8AC3E}">
        <p14:creationId xmlns:p14="http://schemas.microsoft.com/office/powerpoint/2010/main" val="335834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5"/>
                </a:solidFill>
                <a:latin typeface="+mn-lt"/>
                <a:cs typeface="Arial" panose="020B0604020202020204" pitchFamily="34" charset="0"/>
              </a:rPr>
              <a:t>Excursions and spare time activities</a:t>
            </a:r>
          </a:p>
        </p:txBody>
      </p:sp>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2" descr="First vs. second language acquisition » M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5" name="Imagen 4"/>
          <p:cNvPicPr>
            <a:picLocks noChangeAspect="1"/>
          </p:cNvPicPr>
          <p:nvPr/>
        </p:nvPicPr>
        <p:blipFill>
          <a:blip r:embed="rId2"/>
          <a:stretch>
            <a:fillRect/>
          </a:stretch>
        </p:blipFill>
        <p:spPr>
          <a:xfrm>
            <a:off x="307975" y="1551849"/>
            <a:ext cx="3443287" cy="2291351"/>
          </a:xfrm>
          <a:prstGeom prst="roundRect">
            <a:avLst>
              <a:gd name="adj" fmla="val 8594"/>
            </a:avLst>
          </a:prstGeom>
          <a:solidFill>
            <a:srgbClr val="FFFFFF">
              <a:shade val="85000"/>
            </a:srgbClr>
          </a:solidFill>
          <a:ln>
            <a:noFill/>
          </a:ln>
          <a:effectLst/>
        </p:spPr>
      </p:pic>
      <p:pic>
        <p:nvPicPr>
          <p:cNvPr id="7" name="Imagen 6"/>
          <p:cNvPicPr>
            <a:picLocks noChangeAspect="1"/>
          </p:cNvPicPr>
          <p:nvPr/>
        </p:nvPicPr>
        <p:blipFill>
          <a:blip r:embed="rId3"/>
          <a:stretch>
            <a:fillRect/>
          </a:stretch>
        </p:blipFill>
        <p:spPr>
          <a:xfrm>
            <a:off x="4136370" y="1684068"/>
            <a:ext cx="3854861" cy="2026911"/>
          </a:xfrm>
          <a:prstGeom prst="roundRect">
            <a:avLst>
              <a:gd name="adj" fmla="val 8594"/>
            </a:avLst>
          </a:prstGeom>
          <a:solidFill>
            <a:srgbClr val="FFFFFF">
              <a:shade val="85000"/>
            </a:srgbClr>
          </a:solidFill>
          <a:ln>
            <a:noFill/>
          </a:ln>
          <a:effectLst/>
        </p:spPr>
      </p:pic>
      <p:sp>
        <p:nvSpPr>
          <p:cNvPr id="9" name="AutoShape 6" descr="Parc Natural S'Albufera de Mallorca - Turisme Petit por Mallorc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1" name="Imagen 10"/>
          <p:cNvPicPr>
            <a:picLocks noChangeAspect="1"/>
          </p:cNvPicPr>
          <p:nvPr/>
        </p:nvPicPr>
        <p:blipFill>
          <a:blip r:embed="rId4"/>
          <a:stretch>
            <a:fillRect/>
          </a:stretch>
        </p:blipFill>
        <p:spPr>
          <a:xfrm>
            <a:off x="460375" y="4192473"/>
            <a:ext cx="2969411" cy="2224192"/>
          </a:xfrm>
          <a:prstGeom prst="roundRect">
            <a:avLst>
              <a:gd name="adj" fmla="val 8594"/>
            </a:avLst>
          </a:prstGeom>
          <a:solidFill>
            <a:srgbClr val="FFFFFF">
              <a:shade val="85000"/>
            </a:srgbClr>
          </a:solidFill>
          <a:ln>
            <a:noFill/>
          </a:ln>
          <a:effectLst/>
        </p:spPr>
      </p:pic>
      <p:pic>
        <p:nvPicPr>
          <p:cNvPr id="13" name="Imagen 12"/>
          <p:cNvPicPr>
            <a:picLocks noChangeAspect="1"/>
          </p:cNvPicPr>
          <p:nvPr/>
        </p:nvPicPr>
        <p:blipFill>
          <a:blip r:embed="rId5"/>
          <a:stretch>
            <a:fillRect/>
          </a:stretch>
        </p:blipFill>
        <p:spPr>
          <a:xfrm>
            <a:off x="4433803" y="4411744"/>
            <a:ext cx="3331478" cy="1825166"/>
          </a:xfrm>
          <a:prstGeom prst="roundRect">
            <a:avLst>
              <a:gd name="adj" fmla="val 8594"/>
            </a:avLst>
          </a:prstGeom>
          <a:solidFill>
            <a:srgbClr val="FFFFFF">
              <a:shade val="85000"/>
            </a:srgbClr>
          </a:solidFill>
          <a:ln>
            <a:noFill/>
          </a:ln>
          <a:effectLst/>
        </p:spPr>
      </p:pic>
      <p:pic>
        <p:nvPicPr>
          <p:cNvPr id="14" name="Imagen 13"/>
          <p:cNvPicPr>
            <a:picLocks noChangeAspect="1"/>
          </p:cNvPicPr>
          <p:nvPr/>
        </p:nvPicPr>
        <p:blipFill>
          <a:blip r:embed="rId6"/>
          <a:stretch>
            <a:fillRect/>
          </a:stretch>
        </p:blipFill>
        <p:spPr>
          <a:xfrm>
            <a:off x="8590537" y="4358454"/>
            <a:ext cx="2948881" cy="1962346"/>
          </a:xfrm>
          <a:prstGeom prst="roundRect">
            <a:avLst>
              <a:gd name="adj" fmla="val 8594"/>
            </a:avLst>
          </a:prstGeom>
          <a:solidFill>
            <a:srgbClr val="FFFFFF">
              <a:shade val="85000"/>
            </a:srgbClr>
          </a:solidFill>
          <a:ln>
            <a:noFill/>
          </a:ln>
          <a:effectLst/>
        </p:spPr>
      </p:pic>
      <p:sp>
        <p:nvSpPr>
          <p:cNvPr id="15" name="CuadroTexto 14"/>
          <p:cNvSpPr txBox="1"/>
          <p:nvPr/>
        </p:nvSpPr>
        <p:spPr>
          <a:xfrm>
            <a:off x="307975" y="3884696"/>
            <a:ext cx="3525794" cy="307777"/>
          </a:xfrm>
          <a:prstGeom prst="rect">
            <a:avLst/>
          </a:prstGeom>
          <a:noFill/>
        </p:spPr>
        <p:txBody>
          <a:bodyPr wrap="square" rtlCol="0">
            <a:spAutoFit/>
          </a:bodyPr>
          <a:lstStyle/>
          <a:p>
            <a:pPr algn="ctr"/>
            <a:r>
              <a:rPr lang="ca-ES" sz="1400" dirty="0">
                <a:cs typeface="Arial" panose="020B0604020202020204" pitchFamily="34" charset="0"/>
              </a:rPr>
              <a:t>Sóller, a (</a:t>
            </a:r>
            <a:r>
              <a:rPr lang="ca-ES" sz="1400" dirty="0" err="1">
                <a:cs typeface="Arial" panose="020B0604020202020204" pitchFamily="34" charset="0"/>
              </a:rPr>
              <a:t>linguistic</a:t>
            </a:r>
            <a:r>
              <a:rPr lang="ca-ES" sz="1400" dirty="0">
                <a:cs typeface="Arial" panose="020B0604020202020204" pitchFamily="34" charset="0"/>
              </a:rPr>
              <a:t>) </a:t>
            </a:r>
            <a:r>
              <a:rPr lang="ca-ES" sz="1400" dirty="0" err="1">
                <a:cs typeface="Arial" panose="020B0604020202020204" pitchFamily="34" charset="0"/>
              </a:rPr>
              <a:t>island</a:t>
            </a:r>
            <a:r>
              <a:rPr lang="ca-ES" sz="1400" dirty="0">
                <a:cs typeface="Arial" panose="020B0604020202020204" pitchFamily="34" charset="0"/>
              </a:rPr>
              <a:t> in </a:t>
            </a:r>
            <a:r>
              <a:rPr lang="ca-ES" sz="1400" dirty="0" err="1">
                <a:cs typeface="Arial" panose="020B0604020202020204" pitchFamily="34" charset="0"/>
              </a:rPr>
              <a:t>an</a:t>
            </a:r>
            <a:r>
              <a:rPr lang="ca-ES" sz="1400" dirty="0">
                <a:cs typeface="Arial" panose="020B0604020202020204" pitchFamily="34" charset="0"/>
              </a:rPr>
              <a:t> </a:t>
            </a:r>
            <a:r>
              <a:rPr lang="ca-ES" sz="1400" dirty="0" err="1">
                <a:cs typeface="Arial" panose="020B0604020202020204" pitchFamily="34" charset="0"/>
              </a:rPr>
              <a:t>island</a:t>
            </a:r>
            <a:endParaRPr lang="ca-ES" sz="1400" dirty="0">
              <a:cs typeface="Arial" panose="020B0604020202020204" pitchFamily="34" charset="0"/>
            </a:endParaRPr>
          </a:p>
        </p:txBody>
      </p:sp>
      <p:sp>
        <p:nvSpPr>
          <p:cNvPr id="16" name="CuadroTexto 15"/>
          <p:cNvSpPr txBox="1"/>
          <p:nvPr/>
        </p:nvSpPr>
        <p:spPr>
          <a:xfrm>
            <a:off x="3951215" y="3849934"/>
            <a:ext cx="4421357" cy="523220"/>
          </a:xfrm>
          <a:prstGeom prst="rect">
            <a:avLst/>
          </a:prstGeom>
          <a:noFill/>
        </p:spPr>
        <p:txBody>
          <a:bodyPr wrap="square" rtlCol="0">
            <a:spAutoFit/>
          </a:bodyPr>
          <a:lstStyle/>
          <a:p>
            <a:pPr algn="ctr"/>
            <a:r>
              <a:rPr lang="ca-ES" sz="1400" dirty="0">
                <a:cs typeface="Arial" panose="020B0604020202020204" pitchFamily="34" charset="0"/>
              </a:rPr>
              <a:t>sa Dragonera, </a:t>
            </a:r>
            <a:r>
              <a:rPr lang="en-US" sz="1400" dirty="0">
                <a:cs typeface="Arial" panose="020B0604020202020204" pitchFamily="34" charset="0"/>
              </a:rPr>
              <a:t>a significant landmark affirming the environmentalist movement in Mallorca</a:t>
            </a:r>
            <a:endParaRPr lang="ca-ES" sz="1400" dirty="0">
              <a:cs typeface="Arial" panose="020B0604020202020204" pitchFamily="34" charset="0"/>
            </a:endParaRPr>
          </a:p>
        </p:txBody>
      </p:sp>
      <p:sp>
        <p:nvSpPr>
          <p:cNvPr id="18" name="CuadroTexto 17"/>
          <p:cNvSpPr txBox="1"/>
          <p:nvPr/>
        </p:nvSpPr>
        <p:spPr>
          <a:xfrm>
            <a:off x="155575" y="6469167"/>
            <a:ext cx="3443302" cy="307777"/>
          </a:xfrm>
          <a:prstGeom prst="rect">
            <a:avLst/>
          </a:prstGeom>
          <a:noFill/>
        </p:spPr>
        <p:txBody>
          <a:bodyPr wrap="square" rtlCol="0">
            <a:spAutoFit/>
          </a:bodyPr>
          <a:lstStyle/>
          <a:p>
            <a:pPr algn="ctr"/>
            <a:r>
              <a:rPr lang="ca-ES" sz="1400" dirty="0" err="1">
                <a:cs typeface="Arial" panose="020B0604020202020204" pitchFamily="34" charset="0"/>
              </a:rPr>
              <a:t>s’Albufera</a:t>
            </a:r>
            <a:r>
              <a:rPr lang="ca-ES" sz="1400" dirty="0">
                <a:cs typeface="Arial" panose="020B0604020202020204" pitchFamily="34" charset="0"/>
              </a:rPr>
              <a:t> is </a:t>
            </a:r>
            <a:r>
              <a:rPr lang="ca-ES" sz="1400" dirty="0" err="1">
                <a:cs typeface="Arial" panose="020B0604020202020204" pitchFamily="34" charset="0"/>
              </a:rPr>
              <a:t>perfect</a:t>
            </a:r>
            <a:r>
              <a:rPr lang="ca-ES" sz="1400" dirty="0">
                <a:cs typeface="Arial" panose="020B0604020202020204" pitchFamily="34" charset="0"/>
              </a:rPr>
              <a:t> for </a:t>
            </a:r>
            <a:r>
              <a:rPr lang="ca-ES" sz="1400" dirty="0" err="1">
                <a:cs typeface="Arial" panose="020B0604020202020204" pitchFamily="34" charset="0"/>
              </a:rPr>
              <a:t>bird</a:t>
            </a:r>
            <a:r>
              <a:rPr lang="ca-ES" sz="1400" dirty="0">
                <a:cs typeface="Arial" panose="020B0604020202020204" pitchFamily="34" charset="0"/>
              </a:rPr>
              <a:t> </a:t>
            </a:r>
            <a:r>
              <a:rPr lang="ca-ES" sz="1400" dirty="0" err="1">
                <a:cs typeface="Arial" panose="020B0604020202020204" pitchFamily="34" charset="0"/>
              </a:rPr>
              <a:t>watching</a:t>
            </a:r>
            <a:endParaRPr lang="ca-ES" sz="1400" dirty="0">
              <a:cs typeface="Arial" panose="020B0604020202020204" pitchFamily="34" charset="0"/>
            </a:endParaRPr>
          </a:p>
        </p:txBody>
      </p:sp>
      <p:sp>
        <p:nvSpPr>
          <p:cNvPr id="19" name="CuadroTexto 18"/>
          <p:cNvSpPr txBox="1"/>
          <p:nvPr/>
        </p:nvSpPr>
        <p:spPr>
          <a:xfrm>
            <a:off x="4077051" y="6374720"/>
            <a:ext cx="4194494" cy="523220"/>
          </a:xfrm>
          <a:prstGeom prst="rect">
            <a:avLst/>
          </a:prstGeom>
          <a:noFill/>
        </p:spPr>
        <p:txBody>
          <a:bodyPr wrap="square" rtlCol="0">
            <a:spAutoFit/>
          </a:bodyPr>
          <a:lstStyle/>
          <a:p>
            <a:pPr algn="ctr"/>
            <a:r>
              <a:rPr lang="ca-ES" sz="1400" dirty="0">
                <a:cs typeface="Arial" panose="020B0604020202020204" pitchFamily="34" charset="0"/>
              </a:rPr>
              <a:t>Son Fornés, </a:t>
            </a:r>
            <a:r>
              <a:rPr lang="ca-ES" sz="1400" i="1" dirty="0">
                <a:cs typeface="Arial" panose="020B0604020202020204" pitchFamily="34" charset="0"/>
              </a:rPr>
              <a:t>talaiots</a:t>
            </a:r>
            <a:r>
              <a:rPr lang="ca-ES" sz="1400" dirty="0">
                <a:cs typeface="Arial" panose="020B0604020202020204" pitchFamily="34" charset="0"/>
              </a:rPr>
              <a:t> as </a:t>
            </a:r>
            <a:r>
              <a:rPr lang="ca-ES" sz="1400" dirty="0" err="1">
                <a:cs typeface="Arial" panose="020B0604020202020204" pitchFamily="34" charset="0"/>
              </a:rPr>
              <a:t>the</a:t>
            </a:r>
            <a:r>
              <a:rPr lang="ca-ES" sz="1400" dirty="0">
                <a:cs typeface="Arial" panose="020B0604020202020204" pitchFamily="34" charset="0"/>
              </a:rPr>
              <a:t> most </a:t>
            </a:r>
            <a:r>
              <a:rPr lang="ca-ES" sz="1400" dirty="0" err="1">
                <a:cs typeface="Arial" panose="020B0604020202020204" pitchFamily="34" charset="0"/>
              </a:rPr>
              <a:t>mysterious</a:t>
            </a:r>
            <a:r>
              <a:rPr lang="ca-ES" sz="1400" dirty="0">
                <a:cs typeface="Arial" panose="020B0604020202020204" pitchFamily="34" charset="0"/>
              </a:rPr>
              <a:t> monuments in </a:t>
            </a:r>
            <a:r>
              <a:rPr lang="ca-ES" sz="1400" dirty="0" err="1">
                <a:cs typeface="Arial" panose="020B0604020202020204" pitchFamily="34" charset="0"/>
              </a:rPr>
              <a:t>the</a:t>
            </a:r>
            <a:r>
              <a:rPr lang="ca-ES" sz="1400" dirty="0">
                <a:cs typeface="Arial" panose="020B0604020202020204" pitchFamily="34" charset="0"/>
              </a:rPr>
              <a:t> </a:t>
            </a:r>
            <a:r>
              <a:rPr lang="ca-ES" sz="1400" dirty="0" err="1">
                <a:cs typeface="Arial" panose="020B0604020202020204" pitchFamily="34" charset="0"/>
              </a:rPr>
              <a:t>Balearic</a:t>
            </a:r>
            <a:r>
              <a:rPr lang="ca-ES" sz="1400" dirty="0">
                <a:cs typeface="Arial" panose="020B0604020202020204" pitchFamily="34" charset="0"/>
              </a:rPr>
              <a:t> </a:t>
            </a:r>
            <a:r>
              <a:rPr lang="ca-ES" sz="1400" dirty="0" err="1">
                <a:cs typeface="Arial" panose="020B0604020202020204" pitchFamily="34" charset="0"/>
              </a:rPr>
              <a:t>Islands</a:t>
            </a:r>
            <a:endParaRPr lang="ca-ES" sz="1400" dirty="0">
              <a:cs typeface="Arial" panose="020B0604020202020204" pitchFamily="34" charset="0"/>
            </a:endParaRPr>
          </a:p>
        </p:txBody>
      </p:sp>
      <p:sp>
        <p:nvSpPr>
          <p:cNvPr id="20" name="CuadroTexto 19"/>
          <p:cNvSpPr txBox="1"/>
          <p:nvPr/>
        </p:nvSpPr>
        <p:spPr>
          <a:xfrm>
            <a:off x="8372572" y="6383109"/>
            <a:ext cx="3553905" cy="523220"/>
          </a:xfrm>
          <a:prstGeom prst="rect">
            <a:avLst/>
          </a:prstGeom>
          <a:noFill/>
        </p:spPr>
        <p:txBody>
          <a:bodyPr wrap="square" rtlCol="0">
            <a:spAutoFit/>
          </a:bodyPr>
          <a:lstStyle/>
          <a:p>
            <a:pPr algn="ctr"/>
            <a:r>
              <a:rPr lang="ca-ES" sz="1400" dirty="0">
                <a:cs typeface="Arial" panose="020B0604020202020204" pitchFamily="34" charset="0"/>
              </a:rPr>
              <a:t>Santa Maria del Camí </a:t>
            </a:r>
            <a:r>
              <a:rPr lang="ca-ES" sz="1400" dirty="0" err="1">
                <a:cs typeface="Arial" panose="020B0604020202020204" pitchFamily="34" charset="0"/>
              </a:rPr>
              <a:t>market</a:t>
            </a:r>
            <a:r>
              <a:rPr lang="ca-ES" sz="1400" dirty="0">
                <a:cs typeface="Arial" panose="020B0604020202020204" pitchFamily="34" charset="0"/>
              </a:rPr>
              <a:t>, a </a:t>
            </a:r>
            <a:r>
              <a:rPr lang="ca-ES" sz="1400" dirty="0" err="1">
                <a:cs typeface="Arial" panose="020B0604020202020204" pitchFamily="34" charset="0"/>
              </a:rPr>
              <a:t>place</a:t>
            </a:r>
            <a:r>
              <a:rPr lang="ca-ES" sz="1400" dirty="0">
                <a:cs typeface="Arial" panose="020B0604020202020204" pitchFamily="34" charset="0"/>
              </a:rPr>
              <a:t> to </a:t>
            </a:r>
            <a:r>
              <a:rPr lang="ca-ES" sz="1400" dirty="0" err="1">
                <a:cs typeface="Arial" panose="020B0604020202020204" pitchFamily="34" charset="0"/>
              </a:rPr>
              <a:t>find</a:t>
            </a:r>
            <a:r>
              <a:rPr lang="ca-ES" sz="1400" dirty="0">
                <a:cs typeface="Arial" panose="020B0604020202020204" pitchFamily="34" charset="0"/>
              </a:rPr>
              <a:t> a bit of </a:t>
            </a:r>
            <a:r>
              <a:rPr lang="ca-ES" sz="1400" dirty="0" err="1">
                <a:cs typeface="Arial" panose="020B0604020202020204" pitchFamily="34" charset="0"/>
              </a:rPr>
              <a:t>everything</a:t>
            </a:r>
            <a:endParaRPr lang="ca-ES" sz="1400" dirty="0">
              <a:cs typeface="Arial" panose="020B0604020202020204" pitchFamily="34" charset="0"/>
            </a:endParaRPr>
          </a:p>
        </p:txBody>
      </p:sp>
      <p:pic>
        <p:nvPicPr>
          <p:cNvPr id="3074" name="Picture 2" descr="Puzzle Hermosas Montañas: La Serra de Tramuntana, Mallorca, 1 000 piezas |  PuzzleMania.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4075" y="1611445"/>
            <a:ext cx="3055343" cy="2172158"/>
          </a:xfrm>
          <a:prstGeom prst="roundRect">
            <a:avLst>
              <a:gd name="adj" fmla="val 8594"/>
            </a:avLst>
          </a:prstGeom>
          <a:solidFill>
            <a:srgbClr val="FFFFFF">
              <a:shade val="85000"/>
            </a:srgbClr>
          </a:solidFill>
          <a:ln>
            <a:noFill/>
          </a:ln>
          <a:effectLst/>
        </p:spPr>
      </p:pic>
      <p:sp>
        <p:nvSpPr>
          <p:cNvPr id="21" name="CuadroTexto 14"/>
          <p:cNvSpPr txBox="1"/>
          <p:nvPr/>
        </p:nvSpPr>
        <p:spPr>
          <a:xfrm>
            <a:off x="8386627" y="3816960"/>
            <a:ext cx="3525794" cy="523220"/>
          </a:xfrm>
          <a:prstGeom prst="rect">
            <a:avLst/>
          </a:prstGeom>
          <a:noFill/>
        </p:spPr>
        <p:txBody>
          <a:bodyPr wrap="square" rtlCol="0">
            <a:spAutoFit/>
          </a:bodyPr>
          <a:lstStyle/>
          <a:p>
            <a:pPr algn="ctr"/>
            <a:r>
              <a:rPr lang="ca-ES" sz="1400" dirty="0">
                <a:cs typeface="Arial" panose="020B0604020202020204" pitchFamily="34" charset="0"/>
              </a:rPr>
              <a:t>Serra de Tramuntana (</a:t>
            </a:r>
            <a:r>
              <a:rPr lang="ca-ES" sz="1400" dirty="0" err="1">
                <a:cs typeface="Arial" panose="020B0604020202020204" pitchFamily="34" charset="0"/>
              </a:rPr>
              <a:t>hiking</a:t>
            </a:r>
            <a:r>
              <a:rPr lang="ca-ES" sz="1400" dirty="0">
                <a:cs typeface="Arial" panose="020B0604020202020204" pitchFamily="34" charset="0"/>
              </a:rPr>
              <a:t> </a:t>
            </a:r>
            <a:r>
              <a:rPr lang="ca-ES" sz="1400" dirty="0" err="1">
                <a:cs typeface="Arial" panose="020B0604020202020204" pitchFamily="34" charset="0"/>
              </a:rPr>
              <a:t>trails</a:t>
            </a:r>
            <a:r>
              <a:rPr lang="ca-ES" sz="1400" dirty="0">
                <a:cs typeface="Arial" panose="020B0604020202020204" pitchFamily="34" charset="0"/>
              </a:rPr>
              <a:t>, UNESCO </a:t>
            </a:r>
            <a:r>
              <a:rPr lang="ca-ES" sz="1400" dirty="0" err="1">
                <a:cs typeface="Arial" panose="020B0604020202020204" pitchFamily="34" charset="0"/>
              </a:rPr>
              <a:t>World</a:t>
            </a:r>
            <a:r>
              <a:rPr lang="ca-ES" sz="1400" dirty="0">
                <a:cs typeface="Arial" panose="020B0604020202020204" pitchFamily="34" charset="0"/>
              </a:rPr>
              <a:t> </a:t>
            </a:r>
            <a:r>
              <a:rPr lang="ca-ES" sz="1400" dirty="0" err="1">
                <a:cs typeface="Arial" panose="020B0604020202020204" pitchFamily="34" charset="0"/>
              </a:rPr>
              <a:t>Heritage</a:t>
            </a:r>
            <a:r>
              <a:rPr lang="ca-ES" sz="1400" dirty="0">
                <a:cs typeface="Arial" panose="020B0604020202020204" pitchFamily="34" charset="0"/>
              </a:rPr>
              <a:t> </a:t>
            </a:r>
            <a:r>
              <a:rPr lang="ca-ES" sz="1400" dirty="0" err="1">
                <a:cs typeface="Arial" panose="020B0604020202020204" pitchFamily="34" charset="0"/>
              </a:rPr>
              <a:t>Site</a:t>
            </a:r>
            <a:r>
              <a:rPr lang="ca-ES" sz="1400" dirty="0">
                <a:cs typeface="Arial" panose="020B0604020202020204" pitchFamily="34" charset="0"/>
              </a:rPr>
              <a:t>) </a:t>
            </a:r>
          </a:p>
        </p:txBody>
      </p:sp>
    </p:spTree>
    <p:extLst>
      <p:ext uri="{BB962C8B-B14F-4D97-AF65-F5344CB8AC3E}">
        <p14:creationId xmlns:p14="http://schemas.microsoft.com/office/powerpoint/2010/main" val="138346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DAE1DD5-A0F5-57A3-ABEE-78E82FC22687}"/>
              </a:ext>
            </a:extLst>
          </p:cNvPr>
          <p:cNvSpPr>
            <a:spLocks noGrp="1"/>
          </p:cNvSpPr>
          <p:nvPr>
            <p:ph type="title"/>
          </p:nvPr>
        </p:nvSpPr>
        <p:spPr>
          <a:xfrm>
            <a:off x="6392582" y="501651"/>
            <a:ext cx="4434721" cy="1716255"/>
          </a:xfrm>
        </p:spPr>
        <p:txBody>
          <a:bodyPr anchor="b">
            <a:normAutofit/>
          </a:bodyPr>
          <a:lstStyle/>
          <a:p>
            <a:r>
              <a:rPr lang="en-US" sz="4800" b="1" dirty="0">
                <a:solidFill>
                  <a:srgbClr val="0070C0"/>
                </a:solidFill>
                <a:latin typeface="+mn-lt"/>
                <a:cs typeface="Arial" panose="020B0604020202020204" pitchFamily="34" charset="0"/>
              </a:rPr>
              <a:t>Museums</a:t>
            </a:r>
            <a:endParaRPr lang="x-none" sz="4800" dirty="0">
              <a:solidFill>
                <a:srgbClr val="0070C0"/>
              </a:solidFill>
              <a:latin typeface="+mn-lt"/>
              <a:cs typeface="Arial" panose="020B0604020202020204" pitchFamily="34" charset="0"/>
            </a:endParaRPr>
          </a:p>
        </p:txBody>
      </p:sp>
      <p:sp>
        <p:nvSpPr>
          <p:cNvPr id="18" name="Rectangle 17">
            <a:extLst>
              <a:ext uri="{FF2B5EF4-FFF2-40B4-BE49-F238E27FC236}">
                <a16:creationId xmlns=""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w angle view of a building&#10;&#10;Description automatically generated with low confidence">
            <a:extLst>
              <a:ext uri="{FF2B5EF4-FFF2-40B4-BE49-F238E27FC236}">
                <a16:creationId xmlns="" xmlns:a16="http://schemas.microsoft.com/office/drawing/2014/main" id="{409B0E4E-B180-3528-E95D-A2E33873C1A4}"/>
              </a:ext>
            </a:extLst>
          </p:cNvPr>
          <p:cNvPicPr>
            <a:picLocks noChangeAspect="1"/>
          </p:cNvPicPr>
          <p:nvPr/>
        </p:nvPicPr>
        <p:blipFill rotWithShape="1">
          <a:blip r:embed="rId2">
            <a:extLst>
              <a:ext uri="{28A0092B-C50C-407E-A947-70E740481C1C}">
                <a14:useLocalDpi xmlns:a14="http://schemas.microsoft.com/office/drawing/2010/main" val="0"/>
              </a:ext>
            </a:extLst>
          </a:blip>
          <a:srcRect t="22365" r="-1" b="2306"/>
          <a:stretch/>
        </p:blipFill>
        <p:spPr>
          <a:xfrm>
            <a:off x="279143" y="299508"/>
            <a:ext cx="2456683" cy="2772397"/>
          </a:xfrm>
          <a:prstGeom prst="rect">
            <a:avLst/>
          </a:prstGeom>
        </p:spPr>
      </p:pic>
      <p:pic>
        <p:nvPicPr>
          <p:cNvPr id="7" name="Picture 6" descr="A picture containing outdoor, sky, wall, architecture&#10;&#10;Description automatically generated">
            <a:extLst>
              <a:ext uri="{FF2B5EF4-FFF2-40B4-BE49-F238E27FC236}">
                <a16:creationId xmlns="" xmlns:a16="http://schemas.microsoft.com/office/drawing/2014/main" id="{756CE2FD-B5D6-938D-2C72-9AB1BA749105}"/>
              </a:ext>
            </a:extLst>
          </p:cNvPr>
          <p:cNvPicPr>
            <a:picLocks noChangeAspect="1"/>
          </p:cNvPicPr>
          <p:nvPr/>
        </p:nvPicPr>
        <p:blipFill rotWithShape="1">
          <a:blip r:embed="rId3">
            <a:extLst>
              <a:ext uri="{28A0092B-C50C-407E-A947-70E740481C1C}">
                <a14:useLocalDpi xmlns:a14="http://schemas.microsoft.com/office/drawing/2010/main" val="0"/>
              </a:ext>
            </a:extLst>
          </a:blip>
          <a:srcRect l="11124" r="37425" b="3"/>
          <a:stretch/>
        </p:blipFill>
        <p:spPr>
          <a:xfrm>
            <a:off x="279143" y="3371411"/>
            <a:ext cx="2456683" cy="3187078"/>
          </a:xfrm>
          <a:prstGeom prst="rect">
            <a:avLst/>
          </a:prstGeom>
        </p:spPr>
      </p:pic>
      <p:pic>
        <p:nvPicPr>
          <p:cNvPr id="9" name="Picture 8" descr="A person looking at art on the wall&#10;&#10;Description automatically generated with low confidence">
            <a:extLst>
              <a:ext uri="{FF2B5EF4-FFF2-40B4-BE49-F238E27FC236}">
                <a16:creationId xmlns="" xmlns:a16="http://schemas.microsoft.com/office/drawing/2014/main" id="{F76D9BA4-959C-C178-891E-A60C56F2B8B4}"/>
              </a:ext>
            </a:extLst>
          </p:cNvPr>
          <p:cNvPicPr>
            <a:picLocks noChangeAspect="1"/>
          </p:cNvPicPr>
          <p:nvPr/>
        </p:nvPicPr>
        <p:blipFill rotWithShape="1">
          <a:blip r:embed="rId4">
            <a:extLst>
              <a:ext uri="{28A0092B-C50C-407E-A947-70E740481C1C}">
                <a14:useLocalDpi xmlns:a14="http://schemas.microsoft.com/office/drawing/2010/main" val="0"/>
              </a:ext>
            </a:extLst>
          </a:blip>
          <a:srcRect l="19997" r="31057" b="4"/>
          <a:stretch/>
        </p:blipFill>
        <p:spPr>
          <a:xfrm>
            <a:off x="3044085" y="3371416"/>
            <a:ext cx="2456683" cy="3187077"/>
          </a:xfrm>
          <a:prstGeom prst="rect">
            <a:avLst/>
          </a:prstGeom>
        </p:spPr>
      </p:pic>
      <p:sp>
        <p:nvSpPr>
          <p:cNvPr id="3" name="Content Placeholder 2">
            <a:extLst>
              <a:ext uri="{FF2B5EF4-FFF2-40B4-BE49-F238E27FC236}">
                <a16:creationId xmlns="" xmlns:a16="http://schemas.microsoft.com/office/drawing/2014/main" id="{F783A674-458F-BD4D-B917-F6C2978BEDCB}"/>
              </a:ext>
            </a:extLst>
          </p:cNvPr>
          <p:cNvSpPr>
            <a:spLocks noGrp="1"/>
          </p:cNvSpPr>
          <p:nvPr>
            <p:ph idx="1"/>
          </p:nvPr>
        </p:nvSpPr>
        <p:spPr>
          <a:xfrm>
            <a:off x="6412091" y="2429165"/>
            <a:ext cx="4434721" cy="2529990"/>
          </a:xfrm>
        </p:spPr>
        <p:txBody>
          <a:bodyPr anchor="t">
            <a:normAutofit fontScale="92500" lnSpcReduction="10000"/>
          </a:bodyPr>
          <a:lstStyle/>
          <a:p>
            <a:pPr marL="0" indent="0">
              <a:buNone/>
            </a:pPr>
            <a:r>
              <a:rPr lang="en-US" sz="2000" dirty="0">
                <a:solidFill>
                  <a:schemeClr val="tx1">
                    <a:alpha val="80000"/>
                  </a:schemeClr>
                </a:solidFill>
                <a:cs typeface="Arial" panose="020B0604020202020204" pitchFamily="34" charset="0"/>
              </a:rPr>
              <a:t>Have a taste of art in our museums and galleries:</a:t>
            </a:r>
          </a:p>
          <a:p>
            <a:r>
              <a:rPr lang="en-US" sz="2000" dirty="0">
                <a:solidFill>
                  <a:schemeClr val="tx1">
                    <a:alpha val="80000"/>
                  </a:schemeClr>
                </a:solidFill>
                <a:cs typeface="Arial" panose="020B0604020202020204" pitchFamily="34" charset="0"/>
              </a:rPr>
              <a:t> Es </a:t>
            </a:r>
            <a:r>
              <a:rPr lang="en-US" sz="2000" dirty="0" err="1">
                <a:solidFill>
                  <a:schemeClr val="tx1">
                    <a:alpha val="80000"/>
                  </a:schemeClr>
                </a:solidFill>
                <a:cs typeface="Arial" panose="020B0604020202020204" pitchFamily="34" charset="0"/>
              </a:rPr>
              <a:t>Baluard</a:t>
            </a:r>
            <a:r>
              <a:rPr lang="en-US" sz="2000" dirty="0">
                <a:solidFill>
                  <a:schemeClr val="tx1">
                    <a:alpha val="80000"/>
                  </a:schemeClr>
                </a:solidFill>
                <a:cs typeface="Arial" panose="020B0604020202020204" pitchFamily="34" charset="0"/>
              </a:rPr>
              <a:t> </a:t>
            </a:r>
          </a:p>
          <a:p>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Fundació</a:t>
            </a:r>
            <a:r>
              <a:rPr lang="en-US" sz="2000" dirty="0">
                <a:solidFill>
                  <a:schemeClr val="tx1">
                    <a:alpha val="80000"/>
                  </a:schemeClr>
                </a:solidFill>
                <a:cs typeface="Arial" panose="020B0604020202020204" pitchFamily="34" charset="0"/>
              </a:rPr>
              <a:t> Pilar &amp; Joan Miró</a:t>
            </a:r>
          </a:p>
          <a:p>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CaixaForum</a:t>
            </a:r>
            <a:endParaRPr lang="en-US" sz="2000" dirty="0">
              <a:solidFill>
                <a:schemeClr val="tx1">
                  <a:alpha val="80000"/>
                </a:schemeClr>
              </a:solidFill>
              <a:cs typeface="Arial" panose="020B0604020202020204" pitchFamily="34" charset="0"/>
            </a:endParaRPr>
          </a:p>
          <a:p>
            <a:r>
              <a:rPr lang="en-US" sz="2000" dirty="0">
                <a:solidFill>
                  <a:schemeClr val="tx1">
                    <a:alpha val="80000"/>
                  </a:schemeClr>
                </a:solidFill>
                <a:cs typeface="Arial" panose="020B0604020202020204" pitchFamily="34" charset="0"/>
              </a:rPr>
              <a:t> Sa </a:t>
            </a:r>
            <a:r>
              <a:rPr lang="en-US" sz="2000" dirty="0" err="1">
                <a:solidFill>
                  <a:schemeClr val="tx1">
                    <a:alpha val="80000"/>
                  </a:schemeClr>
                </a:solidFill>
                <a:cs typeface="Arial" panose="020B0604020202020204" pitchFamily="34" charset="0"/>
              </a:rPr>
              <a:t>Bassa</a:t>
            </a:r>
            <a:r>
              <a:rPr lang="en-US" sz="2000" dirty="0">
                <a:solidFill>
                  <a:schemeClr val="tx1">
                    <a:alpha val="80000"/>
                  </a:schemeClr>
                </a:solidFill>
                <a:cs typeface="Arial" panose="020B0604020202020204" pitchFamily="34" charset="0"/>
              </a:rPr>
              <a:t> Blanca (</a:t>
            </a:r>
            <a:r>
              <a:rPr lang="en-US" sz="2000" dirty="0" err="1">
                <a:solidFill>
                  <a:schemeClr val="tx1">
                    <a:alpha val="80000"/>
                  </a:schemeClr>
                </a:solidFill>
                <a:cs typeface="Arial" panose="020B0604020202020204" pitchFamily="34" charset="0"/>
              </a:rPr>
              <a:t>Alcúdia</a:t>
            </a:r>
            <a:r>
              <a:rPr lang="en-US" sz="2000" dirty="0">
                <a:solidFill>
                  <a:schemeClr val="tx1">
                    <a:alpha val="80000"/>
                  </a:schemeClr>
                </a:solidFill>
                <a:cs typeface="Arial" panose="020B0604020202020204" pitchFamily="34" charset="0"/>
              </a:rPr>
              <a:t>)</a:t>
            </a:r>
          </a:p>
          <a:p>
            <a:r>
              <a:rPr lang="en-US" sz="2000" dirty="0">
                <a:solidFill>
                  <a:schemeClr val="tx1">
                    <a:alpha val="80000"/>
                  </a:schemeClr>
                </a:solidFill>
                <a:cs typeface="Arial" panose="020B0604020202020204" pitchFamily="34" charset="0"/>
              </a:rPr>
              <a:t>Casa </a:t>
            </a:r>
            <a:r>
              <a:rPr lang="en-US" sz="2000" dirty="0" err="1">
                <a:solidFill>
                  <a:schemeClr val="tx1">
                    <a:alpha val="80000"/>
                  </a:schemeClr>
                </a:solidFill>
                <a:cs typeface="Arial" panose="020B0604020202020204" pitchFamily="34" charset="0"/>
              </a:rPr>
              <a:t>Museu</a:t>
            </a:r>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Dionís</a:t>
            </a:r>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Bennàssar</a:t>
            </a:r>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Pollença</a:t>
            </a:r>
            <a:r>
              <a:rPr lang="en-US" sz="2000" dirty="0">
                <a:solidFill>
                  <a:schemeClr val="tx1">
                    <a:alpha val="80000"/>
                  </a:schemeClr>
                </a:solidFill>
                <a:cs typeface="Arial" panose="020B0604020202020204" pitchFamily="34" charset="0"/>
              </a:rPr>
              <a:t>)</a:t>
            </a:r>
            <a:endParaRPr lang="x-none" sz="2000" dirty="0">
              <a:solidFill>
                <a:schemeClr val="tx1">
                  <a:alpha val="80000"/>
                </a:schemeClr>
              </a:solidFill>
              <a:cs typeface="Arial" panose="020B0604020202020204" pitchFamily="34" charset="0"/>
            </a:endParaRPr>
          </a:p>
        </p:txBody>
      </p:sp>
      <p:cxnSp>
        <p:nvCxnSpPr>
          <p:cNvPr id="20" name="Straight Connector 19">
            <a:extLst>
              <a:ext uri="{FF2B5EF4-FFF2-40B4-BE49-F238E27FC236}">
                <a16:creationId xmlns=""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26" name="Picture 2" descr="Casa Museu Dionís Bennàssar: fotografía de Museo Dionís Bennàssar, Mallorca  - Tripadv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671" y="912893"/>
            <a:ext cx="2444097" cy="183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7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mountain, screenshot&#10;&#10;Description automatically generated">
            <a:extLst>
              <a:ext uri="{FF2B5EF4-FFF2-40B4-BE49-F238E27FC236}">
                <a16:creationId xmlns="" xmlns:a16="http://schemas.microsoft.com/office/drawing/2014/main" id="{9AE827FE-AB4F-A63E-B7F0-36F06B48DF7A}"/>
              </a:ext>
            </a:extLst>
          </p:cNvPr>
          <p:cNvPicPr>
            <a:picLocks noChangeAspect="1"/>
          </p:cNvPicPr>
          <p:nvPr/>
        </p:nvPicPr>
        <p:blipFill rotWithShape="1">
          <a:blip r:embed="rId3">
            <a:extLst>
              <a:ext uri="{28A0092B-C50C-407E-A947-70E740481C1C}">
                <a14:useLocalDpi xmlns:a14="http://schemas.microsoft.com/office/drawing/2010/main" val="0"/>
              </a:ext>
            </a:extLst>
          </a:blip>
          <a:srcRect l="21737" r="23978" b="-1"/>
          <a:stretch/>
        </p:blipFill>
        <p:spPr>
          <a:xfrm>
            <a:off x="0" y="0"/>
            <a:ext cx="9669642" cy="6857990"/>
          </a:xfrm>
          <a:prstGeom prst="rect">
            <a:avLst/>
          </a:prstGeom>
        </p:spPr>
      </p:pic>
      <p:sp>
        <p:nvSpPr>
          <p:cNvPr id="12" name="Rectangle 11">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A75F343-CA83-22E6-65A0-6F472FDC550E}"/>
              </a:ext>
            </a:extLst>
          </p:cNvPr>
          <p:cNvSpPr>
            <a:spLocks noGrp="1"/>
          </p:cNvSpPr>
          <p:nvPr>
            <p:ph type="title"/>
          </p:nvPr>
        </p:nvSpPr>
        <p:spPr>
          <a:xfrm>
            <a:off x="8885382" y="1751035"/>
            <a:ext cx="3822189" cy="1899912"/>
          </a:xfrm>
        </p:spPr>
        <p:txBody>
          <a:bodyPr>
            <a:normAutofit/>
          </a:bodyPr>
          <a:lstStyle/>
          <a:p>
            <a:r>
              <a:rPr lang="en-US" sz="3600" b="1" dirty="0">
                <a:latin typeface="+mn-lt"/>
                <a:cs typeface="Arial" panose="020B0604020202020204" pitchFamily="34" charset="0"/>
              </a:rPr>
              <a:t>Much more to explore…</a:t>
            </a:r>
            <a:endParaRPr lang="x-none" sz="3600" dirty="0">
              <a:latin typeface="+mn-lt"/>
              <a:cs typeface="Arial" panose="020B0604020202020204" pitchFamily="34" charset="0"/>
            </a:endParaRPr>
          </a:p>
        </p:txBody>
      </p:sp>
      <p:sp>
        <p:nvSpPr>
          <p:cNvPr id="3" name="Content Placeholder 2">
            <a:extLst>
              <a:ext uri="{FF2B5EF4-FFF2-40B4-BE49-F238E27FC236}">
                <a16:creationId xmlns="" xmlns:a16="http://schemas.microsoft.com/office/drawing/2014/main" id="{6E250D8F-5421-CC54-FCCC-FFD49F8334C5}"/>
              </a:ext>
            </a:extLst>
          </p:cNvPr>
          <p:cNvSpPr>
            <a:spLocks noGrp="1"/>
          </p:cNvSpPr>
          <p:nvPr>
            <p:ph idx="1"/>
          </p:nvPr>
        </p:nvSpPr>
        <p:spPr>
          <a:xfrm>
            <a:off x="8885382" y="3725581"/>
            <a:ext cx="3179618" cy="2195671"/>
          </a:xfrm>
        </p:spPr>
        <p:txBody>
          <a:bodyPr>
            <a:normAutofit/>
          </a:bodyPr>
          <a:lstStyle/>
          <a:p>
            <a:pPr marL="0" indent="0">
              <a:buNone/>
            </a:pPr>
            <a:r>
              <a:rPr lang="en-US" sz="2000" dirty="0">
                <a:cs typeface="Arial" panose="020B0604020202020204" pitchFamily="34" charset="0"/>
              </a:rPr>
              <a:t>Palma and the island of Mallorca host a variety of organized routes, including literary journeys, modernism explorations, tours to Palma’s Jewish quarter, and more.</a:t>
            </a:r>
            <a:endParaRPr lang="ca-ES" sz="2000" dirty="0">
              <a:cs typeface="Arial" panose="020B0604020202020204" pitchFamily="34" charset="0"/>
            </a:endParaRPr>
          </a:p>
          <a:p>
            <a:endParaRPr lang="x-none" sz="2000" dirty="0"/>
          </a:p>
        </p:txBody>
      </p:sp>
    </p:spTree>
    <p:extLst>
      <p:ext uri="{BB962C8B-B14F-4D97-AF65-F5344CB8AC3E}">
        <p14:creationId xmlns:p14="http://schemas.microsoft.com/office/powerpoint/2010/main" val="195457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69D47016-023F-44BD-981C-50E7A10A66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30935" y="457200"/>
            <a:ext cx="10769703" cy="1929384"/>
          </a:xfrm>
        </p:spPr>
        <p:txBody>
          <a:bodyPr anchor="ctr">
            <a:normAutofit/>
          </a:bodyPr>
          <a:lstStyle/>
          <a:p>
            <a:r>
              <a:rPr lang="en-US" sz="4800" b="1" dirty="0">
                <a:solidFill>
                  <a:srgbClr val="0070C0"/>
                </a:solidFill>
              </a:rPr>
              <a:t>Tentative schedule</a:t>
            </a:r>
          </a:p>
        </p:txBody>
      </p:sp>
      <p:sp>
        <p:nvSpPr>
          <p:cNvPr id="17" name="sketchy line">
            <a:extLst>
              <a:ext uri="{FF2B5EF4-FFF2-40B4-BE49-F238E27FC236}">
                <a16:creationId xmlns="" xmlns:a16="http://schemas.microsoft.com/office/drawing/2014/main" id="{6D8B37B0-0682-433E-BC8D-498C04ABD9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5541263" y="457200"/>
            <a:ext cx="6007608" cy="1929384"/>
          </a:xfrm>
        </p:spPr>
        <p:txBody>
          <a:bodyPr anchor="ctr">
            <a:normAutofit/>
          </a:bodyPr>
          <a:lstStyle/>
          <a:p>
            <a:endParaRPr lang="ca-ES" sz="2200" dirty="0"/>
          </a:p>
          <a:p>
            <a:pPr marL="0" indent="0">
              <a:buNone/>
            </a:pPr>
            <a:endParaRPr lang="ca-ES" sz="2200" dirty="0"/>
          </a:p>
          <a:p>
            <a:endParaRPr lang="ca-ES" sz="2200" dirty="0"/>
          </a:p>
        </p:txBody>
      </p:sp>
      <p:pic>
        <p:nvPicPr>
          <p:cNvPr id="7" name="Picture 6" descr="A clipboard with a pen and a checklist&#10;&#10;Description automatically generated with low confidence">
            <a:extLst>
              <a:ext uri="{FF2B5EF4-FFF2-40B4-BE49-F238E27FC236}">
                <a16:creationId xmlns="" xmlns:a16="http://schemas.microsoft.com/office/drawing/2014/main" id="{7FE3CC91-E722-D916-88BA-B44DE9DC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381" y="566033"/>
            <a:ext cx="1360916" cy="1633099"/>
          </a:xfrm>
          <a:prstGeom prst="rect">
            <a:avLst/>
          </a:prstGeom>
        </p:spPr>
      </p:pic>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2" descr="First vs. second language acquisition » M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graphicFrame>
        <p:nvGraphicFramePr>
          <p:cNvPr id="6" name="Tabla 5"/>
          <p:cNvGraphicFramePr>
            <a:graphicFrameLocks noGrp="1"/>
          </p:cNvGraphicFramePr>
          <p:nvPr>
            <p:extLst>
              <p:ext uri="{D42A27DB-BD31-4B8C-83A1-F6EECF244321}">
                <p14:modId xmlns:p14="http://schemas.microsoft.com/office/powerpoint/2010/main" val="2978011080"/>
              </p:ext>
            </p:extLst>
          </p:nvPr>
        </p:nvGraphicFramePr>
        <p:xfrm>
          <a:off x="796954" y="2721207"/>
          <a:ext cx="9997343" cy="3131304"/>
        </p:xfrm>
        <a:graphic>
          <a:graphicData uri="http://schemas.openxmlformats.org/drawingml/2006/table">
            <a:tbl>
              <a:tblPr firstRow="1" bandRow="1">
                <a:tableStyleId>{125E5076-3810-47DD-B79F-674D7AD40C01}</a:tableStyleId>
              </a:tblPr>
              <a:tblGrid>
                <a:gridCol w="3704157">
                  <a:extLst>
                    <a:ext uri="{9D8B030D-6E8A-4147-A177-3AD203B41FA5}">
                      <a16:colId xmlns="" xmlns:a16="http://schemas.microsoft.com/office/drawing/2014/main" val="2454589394"/>
                    </a:ext>
                  </a:extLst>
                </a:gridCol>
                <a:gridCol w="3243561">
                  <a:extLst>
                    <a:ext uri="{9D8B030D-6E8A-4147-A177-3AD203B41FA5}">
                      <a16:colId xmlns="" xmlns:a16="http://schemas.microsoft.com/office/drawing/2014/main" val="405361967"/>
                    </a:ext>
                  </a:extLst>
                </a:gridCol>
                <a:gridCol w="3049625">
                  <a:extLst>
                    <a:ext uri="{9D8B030D-6E8A-4147-A177-3AD203B41FA5}">
                      <a16:colId xmlns="" xmlns:a16="http://schemas.microsoft.com/office/drawing/2014/main" val="3439107649"/>
                    </a:ext>
                  </a:extLst>
                </a:gridCol>
              </a:tblGrid>
              <a:tr h="706453">
                <a:tc>
                  <a:txBody>
                    <a:bodyPr/>
                    <a:lstStyle/>
                    <a:p>
                      <a:r>
                        <a:rPr lang="ca-ES" sz="1900" dirty="0" err="1"/>
                        <a:t>Abstracts</a:t>
                      </a:r>
                      <a:endParaRPr lang="ca-ES" sz="1900" dirty="0">
                        <a:latin typeface="+mn-lt"/>
                        <a:cs typeface="Arial" panose="020B0604020202020204" pitchFamily="34" charset="0"/>
                      </a:endParaRPr>
                    </a:p>
                  </a:txBody>
                  <a:tcPr marL="95467" marR="95467" marT="47733" marB="47733"/>
                </a:tc>
                <a:tc>
                  <a:txBody>
                    <a:bodyPr/>
                    <a:lstStyle/>
                    <a:p>
                      <a:r>
                        <a:rPr lang="ca-ES" sz="1900" dirty="0" err="1"/>
                        <a:t>Satellite</a:t>
                      </a:r>
                      <a:r>
                        <a:rPr lang="ca-ES" sz="1900" dirty="0"/>
                        <a:t> </a:t>
                      </a:r>
                      <a:r>
                        <a:rPr lang="ca-ES" sz="1900" dirty="0" err="1"/>
                        <a:t>Workshop</a:t>
                      </a:r>
                      <a:endParaRPr lang="ca-ES" sz="1900" dirty="0">
                        <a:latin typeface="+mn-lt"/>
                        <a:cs typeface="Arial" panose="020B0604020202020204" pitchFamily="34" charset="0"/>
                      </a:endParaRPr>
                    </a:p>
                  </a:txBody>
                  <a:tcPr marL="95467" marR="95467" marT="47733" marB="47733"/>
                </a:tc>
                <a:tc>
                  <a:txBody>
                    <a:bodyPr/>
                    <a:lstStyle/>
                    <a:p>
                      <a:r>
                        <a:rPr lang="ca-ES" sz="1900"/>
                        <a:t>PaPE 2025 conference</a:t>
                      </a:r>
                      <a:endParaRPr lang="ca-ES" sz="1900">
                        <a:latin typeface="+mn-lt"/>
                        <a:cs typeface="Arial" panose="020B0604020202020204" pitchFamily="34" charset="0"/>
                      </a:endParaRPr>
                    </a:p>
                  </a:txBody>
                  <a:tcPr marL="95467" marR="95467" marT="47733" marB="47733"/>
                </a:tc>
                <a:extLst>
                  <a:ext uri="{0D108BD9-81ED-4DB2-BD59-A6C34878D82A}">
                    <a16:rowId xmlns="" xmlns:a16="http://schemas.microsoft.com/office/drawing/2014/main" val="1439662533"/>
                  </a:ext>
                </a:extLst>
              </a:tr>
              <a:tr h="2424851">
                <a:tc>
                  <a:txBody>
                    <a:bodyPr/>
                    <a:lstStyle/>
                    <a:p>
                      <a:r>
                        <a:rPr lang="ca-ES" sz="1900" dirty="0"/>
                        <a:t>- </a:t>
                      </a:r>
                      <a:r>
                        <a:rPr lang="ca-ES" sz="1900" dirty="0" err="1"/>
                        <a:t>Abstract</a:t>
                      </a:r>
                      <a:r>
                        <a:rPr lang="ca-ES" sz="1900" dirty="0"/>
                        <a:t> </a:t>
                      </a:r>
                      <a:r>
                        <a:rPr lang="ca-ES" sz="1900" dirty="0" err="1"/>
                        <a:t>submission</a:t>
                      </a:r>
                      <a:r>
                        <a:rPr lang="ca-ES" sz="1900" dirty="0"/>
                        <a:t> </a:t>
                      </a:r>
                      <a:r>
                        <a:rPr lang="ca-ES" sz="1900" dirty="0" err="1"/>
                        <a:t>deadline</a:t>
                      </a:r>
                      <a:r>
                        <a:rPr lang="ca-ES" sz="1900" dirty="0"/>
                        <a:t>:</a:t>
                      </a:r>
                      <a:r>
                        <a:rPr lang="ca-ES" sz="1900" baseline="0" dirty="0"/>
                        <a:t> </a:t>
                      </a:r>
                      <a:r>
                        <a:rPr lang="ca-ES" sz="1900" dirty="0"/>
                        <a:t>12 </a:t>
                      </a:r>
                      <a:r>
                        <a:rPr lang="ca-ES" sz="1900" dirty="0" err="1"/>
                        <a:t>November</a:t>
                      </a:r>
                      <a:r>
                        <a:rPr lang="ca-ES" sz="1900" dirty="0"/>
                        <a:t> 2024</a:t>
                      </a:r>
                    </a:p>
                    <a:p>
                      <a:r>
                        <a:rPr lang="ca-ES" sz="1900" dirty="0"/>
                        <a:t>- </a:t>
                      </a:r>
                      <a:r>
                        <a:rPr lang="ca-ES" sz="1900" dirty="0" err="1"/>
                        <a:t>Notification</a:t>
                      </a:r>
                      <a:r>
                        <a:rPr lang="ca-ES" sz="1900" dirty="0"/>
                        <a:t> of </a:t>
                      </a:r>
                      <a:r>
                        <a:rPr lang="ca-ES" sz="1900" dirty="0" err="1"/>
                        <a:t>acceptance</a:t>
                      </a:r>
                      <a:r>
                        <a:rPr lang="ca-ES" sz="1900" dirty="0"/>
                        <a:t>: 11 </a:t>
                      </a:r>
                      <a:r>
                        <a:rPr lang="ca-ES" sz="1900" dirty="0" err="1"/>
                        <a:t>February</a:t>
                      </a:r>
                      <a:r>
                        <a:rPr lang="ca-ES" sz="1900" dirty="0"/>
                        <a:t> 2025</a:t>
                      </a:r>
                    </a:p>
                    <a:p>
                      <a:endParaRPr lang="ca-ES" sz="1900" dirty="0">
                        <a:latin typeface="+mn-lt"/>
                        <a:cs typeface="Arial" panose="020B0604020202020204" pitchFamily="34" charset="0"/>
                      </a:endParaRPr>
                    </a:p>
                  </a:txBody>
                  <a:tcPr marL="95467" marR="95467" marT="47733" marB="47733"/>
                </a:tc>
                <a:tc>
                  <a:txBody>
                    <a:bodyPr/>
                    <a:lstStyle/>
                    <a:p>
                      <a:r>
                        <a:rPr lang="ca-ES" sz="1900" dirty="0"/>
                        <a:t>- </a:t>
                      </a:r>
                      <a:r>
                        <a:rPr lang="ca-ES" sz="1900" dirty="0" err="1"/>
                        <a:t>Deadline</a:t>
                      </a:r>
                      <a:r>
                        <a:rPr lang="ca-ES" sz="1900" dirty="0"/>
                        <a:t> for </a:t>
                      </a:r>
                      <a:r>
                        <a:rPr lang="ca-ES" sz="1900" dirty="0" err="1"/>
                        <a:t>proposals</a:t>
                      </a:r>
                      <a:r>
                        <a:rPr lang="ca-ES" sz="1900" dirty="0"/>
                        <a:t>: 6 </a:t>
                      </a:r>
                      <a:r>
                        <a:rPr lang="ca-ES" sz="1900" dirty="0" err="1"/>
                        <a:t>October</a:t>
                      </a:r>
                      <a:r>
                        <a:rPr lang="ca-ES" sz="1900" dirty="0"/>
                        <a:t> 2024</a:t>
                      </a:r>
                      <a:endParaRPr lang="ca-ES" sz="1900" dirty="0">
                        <a:latin typeface="+mn-lt"/>
                        <a:cs typeface="Arial" panose="020B0604020202020204" pitchFamily="34" charset="0"/>
                      </a:endParaRPr>
                    </a:p>
                  </a:txBody>
                  <a:tcPr marL="95467" marR="95467" marT="47733" marB="47733"/>
                </a:tc>
                <a:tc>
                  <a:txBody>
                    <a:bodyPr/>
                    <a:lstStyle/>
                    <a:p>
                      <a:r>
                        <a:rPr lang="ca-ES" sz="1900" dirty="0"/>
                        <a:t>- 25-27 </a:t>
                      </a:r>
                      <a:r>
                        <a:rPr lang="ca-ES" sz="1900" dirty="0" err="1"/>
                        <a:t>June</a:t>
                      </a:r>
                      <a:r>
                        <a:rPr lang="ca-ES" sz="1900" dirty="0"/>
                        <a:t> 2025</a:t>
                      </a:r>
                      <a:endParaRPr lang="ca-ES" sz="1900" dirty="0">
                        <a:latin typeface="+mn-lt"/>
                        <a:cs typeface="Arial" panose="020B0604020202020204" pitchFamily="34" charset="0"/>
                      </a:endParaRPr>
                    </a:p>
                  </a:txBody>
                  <a:tcPr marL="95467" marR="95467" marT="47733" marB="47733"/>
                </a:tc>
                <a:extLst>
                  <a:ext uri="{0D108BD9-81ED-4DB2-BD59-A6C34878D82A}">
                    <a16:rowId xmlns="" xmlns:a16="http://schemas.microsoft.com/office/drawing/2014/main" val="132960631"/>
                  </a:ext>
                </a:extLst>
              </a:tr>
            </a:tbl>
          </a:graphicData>
        </a:graphic>
      </p:graphicFrame>
    </p:spTree>
    <p:extLst>
      <p:ext uri="{BB962C8B-B14F-4D97-AF65-F5344CB8AC3E}">
        <p14:creationId xmlns:p14="http://schemas.microsoft.com/office/powerpoint/2010/main" val="57343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CEF6118E-44FB-4509-B4D9-129052E4C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7B97ADC-ED54-A188-74C7-265542B66319}"/>
              </a:ext>
            </a:extLst>
          </p:cNvPr>
          <p:cNvSpPr>
            <a:spLocks noGrp="1"/>
          </p:cNvSpPr>
          <p:nvPr>
            <p:ph type="title"/>
          </p:nvPr>
        </p:nvSpPr>
        <p:spPr>
          <a:xfrm>
            <a:off x="835155" y="525195"/>
            <a:ext cx="8789136" cy="961860"/>
          </a:xfrm>
        </p:spPr>
        <p:txBody>
          <a:bodyPr anchor="b">
            <a:normAutofit/>
          </a:bodyPr>
          <a:lstStyle/>
          <a:p>
            <a:r>
              <a:rPr lang="x-none" sz="3600" b="1" dirty="0">
                <a:solidFill>
                  <a:srgbClr val="0070C0"/>
                </a:solidFill>
                <a:latin typeface="+mn-lt"/>
                <a:cs typeface="Arial" panose="020B0604020202020204" pitchFamily="34" charset="0"/>
              </a:rPr>
              <a:t>Ma</a:t>
            </a:r>
            <a:r>
              <a:rPr lang="ca-ES" sz="3600" b="1" dirty="0" err="1">
                <a:solidFill>
                  <a:srgbClr val="0070C0"/>
                </a:solidFill>
                <a:latin typeface="+mn-lt"/>
                <a:cs typeface="Arial" panose="020B0604020202020204" pitchFamily="34" charset="0"/>
              </a:rPr>
              <a:t>ll</a:t>
            </a:r>
            <a:r>
              <a:rPr lang="x-none" sz="3600" b="1" dirty="0">
                <a:solidFill>
                  <a:srgbClr val="0070C0"/>
                </a:solidFill>
                <a:latin typeface="+mn-lt"/>
                <a:cs typeface="Arial" panose="020B0604020202020204" pitchFamily="34" charset="0"/>
              </a:rPr>
              <a:t>orcans have a reputation…</a:t>
            </a:r>
          </a:p>
        </p:txBody>
      </p:sp>
      <p:pic>
        <p:nvPicPr>
          <p:cNvPr id="5" name="Picture 4" descr="A picture containing text, font, clipart, graphics&#10;&#10;Description automatically generated">
            <a:extLst>
              <a:ext uri="{FF2B5EF4-FFF2-40B4-BE49-F238E27FC236}">
                <a16:creationId xmlns="" xmlns:a16="http://schemas.microsoft.com/office/drawing/2014/main" id="{98A4EA22-0BBE-B9A3-8A7B-52FE5BB11721}"/>
              </a:ext>
            </a:extLst>
          </p:cNvPr>
          <p:cNvPicPr>
            <a:picLocks noChangeAspect="1"/>
          </p:cNvPicPr>
          <p:nvPr/>
        </p:nvPicPr>
        <p:blipFill rotWithShape="1">
          <a:blip r:embed="rId3">
            <a:extLst>
              <a:ext uri="{28A0092B-C50C-407E-A947-70E740481C1C}">
                <a14:useLocalDpi xmlns:a14="http://schemas.microsoft.com/office/drawing/2010/main" val="0"/>
              </a:ext>
            </a:extLst>
          </a:blip>
          <a:srcRect t="6898" b="10234"/>
          <a:stretch/>
        </p:blipFill>
        <p:spPr>
          <a:xfrm>
            <a:off x="233041" y="1646746"/>
            <a:ext cx="5897257" cy="2272624"/>
          </a:xfrm>
          <a:prstGeom prst="rect">
            <a:avLst/>
          </a:prstGeom>
        </p:spPr>
      </p:pic>
      <p:sp>
        <p:nvSpPr>
          <p:cNvPr id="3" name="Content Placeholder 2">
            <a:extLst>
              <a:ext uri="{FF2B5EF4-FFF2-40B4-BE49-F238E27FC236}">
                <a16:creationId xmlns="" xmlns:a16="http://schemas.microsoft.com/office/drawing/2014/main" id="{37E3226A-707B-8395-F651-3AE0A220FF9E}"/>
              </a:ext>
            </a:extLst>
          </p:cNvPr>
          <p:cNvSpPr>
            <a:spLocks noGrp="1"/>
          </p:cNvSpPr>
          <p:nvPr>
            <p:ph idx="1"/>
          </p:nvPr>
        </p:nvSpPr>
        <p:spPr>
          <a:xfrm>
            <a:off x="721102" y="4691384"/>
            <a:ext cx="5116280" cy="767307"/>
          </a:xfrm>
        </p:spPr>
        <p:txBody>
          <a:bodyPr>
            <a:normAutofit/>
          </a:bodyPr>
          <a:lstStyle/>
          <a:p>
            <a:pPr marL="0" indent="0">
              <a:buNone/>
            </a:pPr>
            <a:r>
              <a:rPr lang="x-none" sz="2000" dirty="0">
                <a:cs typeface="Arial" panose="020B0604020202020204" pitchFamily="34" charset="0"/>
              </a:rPr>
              <a:t>…for their relaxed way of life and never being stressed, but this is NOT true because…</a:t>
            </a:r>
          </a:p>
        </p:txBody>
      </p:sp>
      <p:pic>
        <p:nvPicPr>
          <p:cNvPr id="8" name="Picture 7" descr="A cartoon of a person sitting at a table with a cup and papers&#10;&#10;Description automatically generated with low confidence">
            <a:extLst>
              <a:ext uri="{FF2B5EF4-FFF2-40B4-BE49-F238E27FC236}">
                <a16:creationId xmlns="" xmlns:a16="http://schemas.microsoft.com/office/drawing/2014/main" id="{6F5261B3-F7EA-789B-2399-10F4033F783C}"/>
              </a:ext>
            </a:extLst>
          </p:cNvPr>
          <p:cNvPicPr>
            <a:picLocks noChangeAspect="1"/>
          </p:cNvPicPr>
          <p:nvPr/>
        </p:nvPicPr>
        <p:blipFill rotWithShape="1">
          <a:blip r:embed="rId4">
            <a:extLst>
              <a:ext uri="{28A0092B-C50C-407E-A947-70E740481C1C}">
                <a14:useLocalDpi xmlns:a14="http://schemas.microsoft.com/office/drawing/2010/main" val="0"/>
              </a:ext>
            </a:extLst>
          </a:blip>
          <a:srcRect t="4966" r="1" b="7471"/>
          <a:stretch/>
        </p:blipFill>
        <p:spPr>
          <a:xfrm>
            <a:off x="6253018" y="1653695"/>
            <a:ext cx="5705941" cy="2265675"/>
          </a:xfrm>
          <a:prstGeom prst="rect">
            <a:avLst/>
          </a:prstGeom>
        </p:spPr>
      </p:pic>
      <p:sp>
        <p:nvSpPr>
          <p:cNvPr id="9" name="Oval Callout 8">
            <a:extLst>
              <a:ext uri="{FF2B5EF4-FFF2-40B4-BE49-F238E27FC236}">
                <a16:creationId xmlns="" xmlns:a16="http://schemas.microsoft.com/office/drawing/2014/main" id="{879E65EE-3EFA-A37F-6331-D8B157E1EB7F}"/>
              </a:ext>
            </a:extLst>
          </p:cNvPr>
          <p:cNvSpPr/>
          <p:nvPr/>
        </p:nvSpPr>
        <p:spPr>
          <a:xfrm>
            <a:off x="8409157" y="577144"/>
            <a:ext cx="1542473" cy="1120226"/>
          </a:xfrm>
          <a:prstGeom prst="wedgeEllipseCallou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0" name="TextBox 9">
            <a:extLst>
              <a:ext uri="{FF2B5EF4-FFF2-40B4-BE49-F238E27FC236}">
                <a16:creationId xmlns="" xmlns:a16="http://schemas.microsoft.com/office/drawing/2014/main" id="{305346CF-560E-36F2-8364-E476C2DB166E}"/>
              </a:ext>
            </a:extLst>
          </p:cNvPr>
          <p:cNvSpPr txBox="1"/>
          <p:nvPr/>
        </p:nvSpPr>
        <p:spPr>
          <a:xfrm>
            <a:off x="8626889" y="730365"/>
            <a:ext cx="1468581" cy="923330"/>
          </a:xfrm>
          <a:prstGeom prst="rect">
            <a:avLst/>
          </a:prstGeom>
          <a:noFill/>
        </p:spPr>
        <p:txBody>
          <a:bodyPr wrap="square" rtlCol="0">
            <a:spAutoFit/>
          </a:bodyPr>
          <a:lstStyle/>
          <a:p>
            <a:r>
              <a:rPr lang="x-none" dirty="0">
                <a:cs typeface="Arial" panose="020B0604020202020204" pitchFamily="34" charset="0"/>
              </a:rPr>
              <a:t>I can also be stressed buddy!</a:t>
            </a:r>
          </a:p>
        </p:txBody>
      </p:sp>
      <p:sp>
        <p:nvSpPr>
          <p:cNvPr id="11" name="Content Placeholder 2">
            <a:extLst>
              <a:ext uri="{FF2B5EF4-FFF2-40B4-BE49-F238E27FC236}">
                <a16:creationId xmlns="" xmlns:a16="http://schemas.microsoft.com/office/drawing/2014/main" id="{B3A3AB50-1070-C442-2454-F615009E5A46}"/>
              </a:ext>
            </a:extLst>
          </p:cNvPr>
          <p:cNvSpPr txBox="1">
            <a:spLocks/>
          </p:cNvSpPr>
          <p:nvPr/>
        </p:nvSpPr>
        <p:spPr>
          <a:xfrm>
            <a:off x="6253018" y="4691384"/>
            <a:ext cx="4789790" cy="2588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000" dirty="0"/>
              <a:t>schwa can also be stressed in Ma</a:t>
            </a:r>
            <a:r>
              <a:rPr lang="ca-ES" sz="2000" dirty="0" err="1"/>
              <a:t>ll</a:t>
            </a:r>
            <a:r>
              <a:rPr lang="x-none" sz="2000" dirty="0"/>
              <a:t>orcan Catalan</a:t>
            </a:r>
          </a:p>
        </p:txBody>
      </p:sp>
    </p:spTree>
    <p:extLst>
      <p:ext uri="{BB962C8B-B14F-4D97-AF65-F5344CB8AC3E}">
        <p14:creationId xmlns:p14="http://schemas.microsoft.com/office/powerpoint/2010/main" val="76505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in a hat on a train&#10;&#10;Description automatically generated with low confidence">
            <a:extLst>
              <a:ext uri="{FF2B5EF4-FFF2-40B4-BE49-F238E27FC236}">
                <a16:creationId xmlns="" xmlns:a16="http://schemas.microsoft.com/office/drawing/2014/main" id="{53EDD219-9D4B-9324-668E-48F745E9A4EA}"/>
              </a:ext>
            </a:extLst>
          </p:cNvPr>
          <p:cNvPicPr>
            <a:picLocks noChangeAspect="1"/>
          </p:cNvPicPr>
          <p:nvPr/>
        </p:nvPicPr>
        <p:blipFill rotWithShape="1">
          <a:blip r:embed="rId2">
            <a:extLst>
              <a:ext uri="{28A0092B-C50C-407E-A947-70E740481C1C}">
                <a14:useLocalDpi xmlns:a14="http://schemas.microsoft.com/office/drawing/2010/main" val="0"/>
              </a:ext>
            </a:extLst>
          </a:blip>
          <a:srcRect t="13396" r="1" b="1"/>
          <a:stretch/>
        </p:blipFill>
        <p:spPr>
          <a:xfrm>
            <a:off x="279143" y="299509"/>
            <a:ext cx="5221625" cy="6258983"/>
          </a:xfrm>
          <a:prstGeom prst="rect">
            <a:avLst/>
          </a:prstGeom>
        </p:spPr>
      </p:pic>
      <p:cxnSp>
        <p:nvCxnSpPr>
          <p:cNvPr id="36" name="Straight Connector 32">
            <a:extLst>
              <a:ext uri="{FF2B5EF4-FFF2-40B4-BE49-F238E27FC236}">
                <a16:creationId xmlns=""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075BAAEF-3F9F-2E60-799A-CE487A8EF4A7}"/>
              </a:ext>
            </a:extLst>
          </p:cNvPr>
          <p:cNvSpPr txBox="1"/>
          <p:nvPr/>
        </p:nvSpPr>
        <p:spPr>
          <a:xfrm>
            <a:off x="6096000" y="1825625"/>
            <a:ext cx="5388550" cy="2308324"/>
          </a:xfrm>
          <a:prstGeom prst="rect">
            <a:avLst/>
          </a:prstGeom>
          <a:noFill/>
        </p:spPr>
        <p:txBody>
          <a:bodyPr wrap="square" rtlCol="0">
            <a:spAutoFit/>
          </a:bodyPr>
          <a:lstStyle/>
          <a:p>
            <a:r>
              <a:rPr lang="x-none" sz="4800" b="1" smtClean="0">
                <a:solidFill>
                  <a:srgbClr val="0070C0"/>
                </a:solidFill>
                <a:cs typeface="Arial" panose="020B0604020202020204" pitchFamily="34" charset="0"/>
              </a:rPr>
              <a:t>P</a:t>
            </a:r>
            <a:r>
              <a:rPr lang="ca-ES" sz="4800" b="1" dirty="0" smtClean="0">
                <a:solidFill>
                  <a:srgbClr val="0070C0"/>
                </a:solidFill>
                <a:cs typeface="Arial" panose="020B0604020202020204" pitchFamily="34" charset="0"/>
              </a:rPr>
              <a:t>a</a:t>
            </a:r>
            <a:r>
              <a:rPr lang="x-none" sz="4800" b="1" smtClean="0">
                <a:solidFill>
                  <a:srgbClr val="0070C0"/>
                </a:solidFill>
                <a:cs typeface="Arial" panose="020B0604020202020204" pitchFamily="34" charset="0"/>
              </a:rPr>
              <a:t>PE </a:t>
            </a:r>
            <a:r>
              <a:rPr lang="x-none" sz="4800" b="1" dirty="0">
                <a:solidFill>
                  <a:srgbClr val="0070C0"/>
                </a:solidFill>
                <a:cs typeface="Arial" panose="020B0604020202020204" pitchFamily="34" charset="0"/>
              </a:rPr>
              <a:t>2025: The journey has just begun…</a:t>
            </a:r>
          </a:p>
        </p:txBody>
      </p:sp>
      <p:pic>
        <p:nvPicPr>
          <p:cNvPr id="25" name="Content Placeholder 24" descr="A blue and black text&#10;&#10;Description automatically generated with low confidence">
            <a:extLst>
              <a:ext uri="{FF2B5EF4-FFF2-40B4-BE49-F238E27FC236}">
                <a16:creationId xmlns="" xmlns:a16="http://schemas.microsoft.com/office/drawing/2014/main" id="{D2C8289A-64C8-A0F0-C022-093E5D4C61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4072" y="4581805"/>
            <a:ext cx="1562655" cy="1313661"/>
          </a:xfrm>
        </p:spPr>
      </p:pic>
    </p:spTree>
    <p:extLst>
      <p:ext uri="{BB962C8B-B14F-4D97-AF65-F5344CB8AC3E}">
        <p14:creationId xmlns:p14="http://schemas.microsoft.com/office/powerpoint/2010/main" val="62345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rgbClr val="0070C0"/>
                </a:solidFill>
                <a:latin typeface="+mn-lt"/>
                <a:cs typeface="Arial" panose="020B0604020202020204" pitchFamily="34" charset="0"/>
              </a:rPr>
              <a:t>Venue</a:t>
            </a:r>
          </a:p>
        </p:txBody>
      </p:sp>
      <p:sp>
        <p:nvSpPr>
          <p:cNvPr id="3" name="Marcador de contenido 2"/>
          <p:cNvSpPr>
            <a:spLocks noGrp="1"/>
          </p:cNvSpPr>
          <p:nvPr>
            <p:ph idx="1"/>
          </p:nvPr>
        </p:nvSpPr>
        <p:spPr>
          <a:xfrm>
            <a:off x="342369" y="1522473"/>
            <a:ext cx="9875237" cy="4351338"/>
          </a:xfrm>
        </p:spPr>
        <p:txBody>
          <a:bodyPr/>
          <a:lstStyle/>
          <a:p>
            <a:r>
              <a:rPr lang="ca-ES" dirty="0">
                <a:cs typeface="Arial" panose="020B0604020202020204" pitchFamily="34" charset="0"/>
              </a:rPr>
              <a:t>UIB </a:t>
            </a:r>
            <a:r>
              <a:rPr lang="ca-ES" dirty="0" err="1">
                <a:cs typeface="Arial" panose="020B0604020202020204" pitchFamily="34" charset="0"/>
              </a:rPr>
              <a:t>main</a:t>
            </a:r>
            <a:r>
              <a:rPr lang="ca-ES" dirty="0">
                <a:cs typeface="Arial" panose="020B0604020202020204" pitchFamily="34" charset="0"/>
              </a:rPr>
              <a:t> Campus (7 km </a:t>
            </a:r>
            <a:r>
              <a:rPr lang="ca-ES" dirty="0" err="1">
                <a:cs typeface="Arial" panose="020B0604020202020204" pitchFamily="34" charset="0"/>
              </a:rPr>
              <a:t>from</a:t>
            </a:r>
            <a:r>
              <a:rPr lang="ca-ES" dirty="0">
                <a:cs typeface="Arial" panose="020B0604020202020204" pitchFamily="34" charset="0"/>
              </a:rPr>
              <a:t> </a:t>
            </a:r>
            <a:r>
              <a:rPr lang="ca-ES" dirty="0" err="1">
                <a:cs typeface="Arial" panose="020B0604020202020204" pitchFamily="34" charset="0"/>
              </a:rPr>
              <a:t>the</a:t>
            </a:r>
            <a:r>
              <a:rPr lang="ca-ES" dirty="0">
                <a:cs typeface="Arial" panose="020B0604020202020204" pitchFamily="34" charset="0"/>
              </a:rPr>
              <a:t> </a:t>
            </a:r>
            <a:r>
              <a:rPr lang="ca-ES" dirty="0" err="1">
                <a:cs typeface="Arial" panose="020B0604020202020204" pitchFamily="34" charset="0"/>
              </a:rPr>
              <a:t>center</a:t>
            </a:r>
            <a:r>
              <a:rPr lang="ca-ES" dirty="0">
                <a:cs typeface="Arial" panose="020B0604020202020204" pitchFamily="34" charset="0"/>
              </a:rPr>
              <a:t> of Palma)</a:t>
            </a:r>
          </a:p>
          <a:p>
            <a:r>
              <a:rPr lang="en-US" dirty="0">
                <a:cs typeface="Arial" panose="020B0604020202020204" pitchFamily="34" charset="0"/>
              </a:rPr>
              <a:t>Bus and underground service with good timetables and frequencies</a:t>
            </a:r>
          </a:p>
          <a:p>
            <a:r>
              <a:rPr lang="en-US" dirty="0">
                <a:cs typeface="Arial" panose="020B0604020202020204" pitchFamily="34" charset="0"/>
              </a:rPr>
              <a:t>Mallorca’s international airport is 15 minutes from the UIB campus</a:t>
            </a:r>
          </a:p>
          <a:p>
            <a:endParaRPr lang="ca-ES" dirty="0"/>
          </a:p>
          <a:p>
            <a:endParaRPr lang="ca-ES" dirty="0"/>
          </a:p>
        </p:txBody>
      </p:sp>
      <p:pic>
        <p:nvPicPr>
          <p:cNvPr id="1026" name="Picture 2" descr="F:\ajuts\GRESIB\PaPE2025\wetransfer_fotos_2023-05-29_1202\FOTOS\5   varis campus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92" y="4354078"/>
            <a:ext cx="3644129" cy="20499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ajuts\GRESIB\PaPE2025\wetransfer_fotos_2023-05-29_1202\FOTOS\6   varis campus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065" y="4389599"/>
            <a:ext cx="2966373" cy="19789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juts\GRESIB\PaPE2025\wetransfer_fotos_2023-05-29_1202\FOTOS\3   varis campus .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983" y="4354078"/>
            <a:ext cx="3074930" cy="2049953"/>
          </a:xfrm>
          <a:prstGeom prst="rect">
            <a:avLst/>
          </a:prstGeom>
          <a:noFill/>
          <a:extLst>
            <a:ext uri="{909E8E84-426E-40DD-AFC4-6F175D3DCCD1}">
              <a14:hiddenFill xmlns:a14="http://schemas.microsoft.com/office/drawing/2010/main">
                <a:solidFill>
                  <a:srgbClr val="FFFFFF"/>
                </a:solidFill>
              </a14:hiddenFill>
            </a:ext>
          </a:extLst>
        </p:spPr>
      </p:pic>
      <p:sp>
        <p:nvSpPr>
          <p:cNvPr id="6" name="QuadreDeText 5"/>
          <p:cNvSpPr txBox="1"/>
          <p:nvPr/>
        </p:nvSpPr>
        <p:spPr>
          <a:xfrm>
            <a:off x="142613" y="6543413"/>
            <a:ext cx="2474752" cy="307777"/>
          </a:xfrm>
          <a:prstGeom prst="rect">
            <a:avLst/>
          </a:prstGeom>
          <a:noFill/>
        </p:spPr>
        <p:txBody>
          <a:bodyPr wrap="square" rtlCol="0">
            <a:spAutoFit/>
          </a:bodyPr>
          <a:lstStyle/>
          <a:p>
            <a:r>
              <a:rPr lang="ca-ES" sz="1400" dirty="0">
                <a:cs typeface="Arial"/>
              </a:rPr>
              <a:t>©A. Costa/UIB</a:t>
            </a:r>
            <a:endParaRPr lang="ca-ES" sz="1400" dirty="0"/>
          </a:p>
        </p:txBody>
      </p:sp>
    </p:spTree>
    <p:extLst>
      <p:ext uri="{BB962C8B-B14F-4D97-AF65-F5344CB8AC3E}">
        <p14:creationId xmlns:p14="http://schemas.microsoft.com/office/powerpoint/2010/main" val="4136955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022BDE4A-8A20-4A69-9C5A-581C82036A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E19390A-640F-D065-68F1-FB77DE9BF1FE}"/>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b="1" kern="1200" dirty="0">
                <a:solidFill>
                  <a:srgbClr val="0070C0"/>
                </a:solidFill>
                <a:latin typeface="+mj-lt"/>
                <a:ea typeface="+mj-ea"/>
                <a:cs typeface="+mj-cs"/>
              </a:rPr>
              <a:t>Conference Rooms</a:t>
            </a:r>
            <a:endParaRPr lang="en-US" sz="5200" kern="1200" dirty="0">
              <a:solidFill>
                <a:srgbClr val="0070C0"/>
              </a:solidFill>
              <a:latin typeface="+mj-lt"/>
              <a:ea typeface="+mj-ea"/>
              <a:cs typeface="+mj-cs"/>
            </a:endParaRPr>
          </a:p>
        </p:txBody>
      </p:sp>
      <p:sp>
        <p:nvSpPr>
          <p:cNvPr id="8" name="TextBox 7">
            <a:extLst>
              <a:ext uri="{FF2B5EF4-FFF2-40B4-BE49-F238E27FC236}">
                <a16:creationId xmlns="" xmlns:a16="http://schemas.microsoft.com/office/drawing/2014/main" id="{744D8F81-E572-862F-81F2-5212EBB67067}"/>
              </a:ext>
            </a:extLst>
          </p:cNvPr>
          <p:cNvSpPr txBox="1"/>
          <p:nvPr/>
        </p:nvSpPr>
        <p:spPr>
          <a:xfrm>
            <a:off x="1078425" y="4876017"/>
            <a:ext cx="4182047" cy="646331"/>
          </a:xfrm>
          <a:prstGeom prst="rect">
            <a:avLst/>
          </a:prstGeom>
          <a:noFill/>
        </p:spPr>
        <p:txBody>
          <a:bodyPr wrap="square" rtlCol="0">
            <a:spAutoFit/>
          </a:bodyPr>
          <a:lstStyle/>
          <a:p>
            <a:pPr algn="ctr"/>
            <a:r>
              <a:rPr lang="x-none" dirty="0"/>
              <a:t>Guillem Cifre building (Faculty of Education). Capacity for </a:t>
            </a:r>
            <a:r>
              <a:rPr lang="x-none"/>
              <a:t>260 </a:t>
            </a:r>
            <a:r>
              <a:rPr lang="ca-ES" dirty="0" err="1" smtClean="0"/>
              <a:t>attendees</a:t>
            </a:r>
            <a:endParaRPr lang="x-none" dirty="0"/>
          </a:p>
        </p:txBody>
      </p:sp>
      <p:sp>
        <p:nvSpPr>
          <p:cNvPr id="9" name="TextBox 8">
            <a:extLst>
              <a:ext uri="{FF2B5EF4-FFF2-40B4-BE49-F238E27FC236}">
                <a16:creationId xmlns="" xmlns:a16="http://schemas.microsoft.com/office/drawing/2014/main" id="{2B20F792-AF1D-1CA9-6097-16A35005AB52}"/>
              </a:ext>
            </a:extLst>
          </p:cNvPr>
          <p:cNvSpPr txBox="1"/>
          <p:nvPr/>
        </p:nvSpPr>
        <p:spPr>
          <a:xfrm>
            <a:off x="6280807" y="4820838"/>
            <a:ext cx="4725240" cy="646331"/>
          </a:xfrm>
          <a:prstGeom prst="rect">
            <a:avLst/>
          </a:prstGeom>
          <a:noFill/>
        </p:spPr>
        <p:txBody>
          <a:bodyPr wrap="square" rtlCol="0">
            <a:spAutoFit/>
          </a:bodyPr>
          <a:lstStyle/>
          <a:p>
            <a:pPr algn="ctr"/>
            <a:r>
              <a:rPr lang="x-none" dirty="0"/>
              <a:t>Jovellanos building (Faculty of Law and Economics). Capacity for </a:t>
            </a:r>
            <a:r>
              <a:rPr lang="x-none"/>
              <a:t>216 </a:t>
            </a:r>
            <a:r>
              <a:rPr lang="ca-ES" dirty="0" err="1"/>
              <a:t>attendees</a:t>
            </a:r>
            <a:endParaRPr lang="x-none" dirty="0"/>
          </a:p>
        </p:txBody>
      </p:sp>
      <p:pic>
        <p:nvPicPr>
          <p:cNvPr id="11" name="Picture 10" descr="A picture containing graphics, clipart, cartoon, design&#10;&#10;Description automatically generated">
            <a:extLst>
              <a:ext uri="{FF2B5EF4-FFF2-40B4-BE49-F238E27FC236}">
                <a16:creationId xmlns="" xmlns:a16="http://schemas.microsoft.com/office/drawing/2014/main" id="{831C70BD-14E5-9CFC-7FFA-F4DF17D94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78" y="5506722"/>
            <a:ext cx="2538790" cy="1261411"/>
          </a:xfrm>
          <a:prstGeom prst="rect">
            <a:avLst/>
          </a:prstGeom>
        </p:spPr>
      </p:pic>
      <p:pic>
        <p:nvPicPr>
          <p:cNvPr id="2050" name="Picture 2" descr="F:\ajuts\GRESIB\PaPE2025\wetransfer_fotos_2023-05-29_1202\FOTOS\9   sala actes Guillem Cifre 2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744" y="1599500"/>
            <a:ext cx="4743408" cy="3162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ajuts\GRESIB\PaPE2025\wetransfer_fotos_2023-05-29_1202\FOTOS\9  sala actes joverllanos 2023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3720" y="1594313"/>
            <a:ext cx="4759414" cy="3172647"/>
          </a:xfrm>
          <a:prstGeom prst="rect">
            <a:avLst/>
          </a:prstGeom>
          <a:noFill/>
          <a:extLst>
            <a:ext uri="{909E8E84-426E-40DD-AFC4-6F175D3DCCD1}">
              <a14:hiddenFill xmlns:a14="http://schemas.microsoft.com/office/drawing/2010/main">
                <a:solidFill>
                  <a:srgbClr val="FFFFFF"/>
                </a:solidFill>
              </a14:hiddenFill>
            </a:ext>
          </a:extLst>
        </p:spPr>
      </p:pic>
      <p:sp>
        <p:nvSpPr>
          <p:cNvPr id="13" name="QuadreDeText 12"/>
          <p:cNvSpPr txBox="1"/>
          <p:nvPr/>
        </p:nvSpPr>
        <p:spPr>
          <a:xfrm>
            <a:off x="142613" y="6543413"/>
            <a:ext cx="2474752" cy="307777"/>
          </a:xfrm>
          <a:prstGeom prst="rect">
            <a:avLst/>
          </a:prstGeom>
          <a:noFill/>
        </p:spPr>
        <p:txBody>
          <a:bodyPr wrap="square" rtlCol="0">
            <a:spAutoFit/>
          </a:bodyPr>
          <a:lstStyle/>
          <a:p>
            <a:r>
              <a:rPr lang="ca-ES" sz="1400" dirty="0">
                <a:cs typeface="Arial"/>
              </a:rPr>
              <a:t>©A. Costa/UIB</a:t>
            </a:r>
            <a:endParaRPr lang="ca-ES" sz="1400" dirty="0"/>
          </a:p>
        </p:txBody>
      </p:sp>
    </p:spTree>
    <p:extLst>
      <p:ext uri="{BB962C8B-B14F-4D97-AF65-F5344CB8AC3E}">
        <p14:creationId xmlns:p14="http://schemas.microsoft.com/office/powerpoint/2010/main" val="2803927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5"/>
                </a:solidFill>
              </a:rPr>
              <a:t>Some of your hosts…</a:t>
            </a:r>
          </a:p>
        </p:txBody>
      </p:sp>
      <p:sp>
        <p:nvSpPr>
          <p:cNvPr id="3" name="Marcador de contenido 2"/>
          <p:cNvSpPr>
            <a:spLocks noGrp="1"/>
          </p:cNvSpPr>
          <p:nvPr>
            <p:ph idx="1"/>
          </p:nvPr>
        </p:nvSpPr>
        <p:spPr>
          <a:xfrm>
            <a:off x="986791" y="3164231"/>
            <a:ext cx="10515600" cy="4351338"/>
          </a:xfrm>
        </p:spPr>
        <p:txBody>
          <a:bodyPr/>
          <a:lstStyle/>
          <a:p>
            <a:endParaRPr lang="ca-ES" dirty="0"/>
          </a:p>
          <a:p>
            <a:endParaRPr lang="ca-ES" dirty="0"/>
          </a:p>
        </p:txBody>
      </p:sp>
      <p:pic>
        <p:nvPicPr>
          <p:cNvPr id="1028" name="Picture 4" descr="https://blocs.uib.cat/gresib/files/2023/05/987561af-4d52-43e3-bcc1-b08c7462b56b_16-9-aspect-ratio_default_0-edit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63" y="1878371"/>
            <a:ext cx="1927966" cy="192796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https://blocs.uib.cat/gresib/files/2023/05/ariadna-edit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546" y="1942866"/>
            <a:ext cx="1798976" cy="179897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ISLA-Lab – Interdisciplinary Speech and Language Acquisi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876" y="4533499"/>
            <a:ext cx="2812932" cy="10157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DELab"/>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66037"/>
          <a:stretch/>
        </p:blipFill>
        <p:spPr bwMode="auto">
          <a:xfrm>
            <a:off x="9143068" y="4310438"/>
            <a:ext cx="2578236" cy="146190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1" name="Imagen 10"/>
          <p:cNvPicPr>
            <a:picLocks noChangeAspect="1"/>
          </p:cNvPicPr>
          <p:nvPr/>
        </p:nvPicPr>
        <p:blipFill>
          <a:blip r:embed="rId6"/>
          <a:stretch>
            <a:fillRect/>
          </a:stretch>
        </p:blipFill>
        <p:spPr>
          <a:xfrm>
            <a:off x="9420478" y="1924173"/>
            <a:ext cx="1836362" cy="183636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48" name="Picture 24" descr="GRESI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091" y="4427440"/>
            <a:ext cx="2184871" cy="122789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793213" y="3967843"/>
            <a:ext cx="2102314" cy="307777"/>
          </a:xfrm>
          <a:prstGeom prst="rect">
            <a:avLst/>
          </a:prstGeom>
          <a:noFill/>
        </p:spPr>
        <p:txBody>
          <a:bodyPr wrap="square" rtlCol="0">
            <a:spAutoFit/>
          </a:bodyPr>
          <a:lstStyle/>
          <a:p>
            <a:pPr algn="ctr"/>
            <a:r>
              <a:rPr lang="ca-ES" sz="1400" b="1" dirty="0">
                <a:cs typeface="Arial" panose="020B0604020202020204" pitchFamily="34" charset="0"/>
              </a:rPr>
              <a:t>Maria del Mar </a:t>
            </a:r>
            <a:r>
              <a:rPr lang="ca-ES" sz="1400" b="1" dirty="0" err="1">
                <a:cs typeface="Arial" panose="020B0604020202020204" pitchFamily="34" charset="0"/>
              </a:rPr>
              <a:t>Vanrell</a:t>
            </a:r>
            <a:r>
              <a:rPr lang="ca-ES" sz="1400" b="1" dirty="0">
                <a:cs typeface="Arial" panose="020B0604020202020204" pitchFamily="34" charset="0"/>
              </a:rPr>
              <a:t> </a:t>
            </a:r>
          </a:p>
        </p:txBody>
      </p:sp>
      <p:sp>
        <p:nvSpPr>
          <p:cNvPr id="22" name="CuadroTexto 21"/>
          <p:cNvSpPr txBox="1"/>
          <p:nvPr/>
        </p:nvSpPr>
        <p:spPr>
          <a:xfrm>
            <a:off x="3048913" y="3967843"/>
            <a:ext cx="2102314" cy="307777"/>
          </a:xfrm>
          <a:prstGeom prst="rect">
            <a:avLst/>
          </a:prstGeom>
          <a:noFill/>
        </p:spPr>
        <p:txBody>
          <a:bodyPr wrap="square" rtlCol="0">
            <a:spAutoFit/>
          </a:bodyPr>
          <a:lstStyle/>
          <a:p>
            <a:pPr algn="ctr"/>
            <a:r>
              <a:rPr lang="ca-ES" sz="1400" b="1" dirty="0">
                <a:cs typeface="Arial" panose="020B0604020202020204" pitchFamily="34" charset="0"/>
              </a:rPr>
              <a:t>Ariadna Benet</a:t>
            </a:r>
          </a:p>
        </p:txBody>
      </p:sp>
      <p:sp>
        <p:nvSpPr>
          <p:cNvPr id="23" name="CuadroTexto 22"/>
          <p:cNvSpPr txBox="1"/>
          <p:nvPr/>
        </p:nvSpPr>
        <p:spPr>
          <a:xfrm>
            <a:off x="5064877" y="3967843"/>
            <a:ext cx="2102314" cy="307777"/>
          </a:xfrm>
          <a:prstGeom prst="rect">
            <a:avLst/>
          </a:prstGeom>
          <a:noFill/>
        </p:spPr>
        <p:txBody>
          <a:bodyPr wrap="square" rtlCol="0">
            <a:spAutoFit/>
          </a:bodyPr>
          <a:lstStyle/>
          <a:p>
            <a:pPr algn="ctr"/>
            <a:r>
              <a:rPr lang="ca-ES" sz="1400" b="1" dirty="0">
                <a:cs typeface="Arial" panose="020B0604020202020204" pitchFamily="34" charset="0"/>
              </a:rPr>
              <a:t>Lucrècia Rallo</a:t>
            </a:r>
          </a:p>
        </p:txBody>
      </p:sp>
      <p:sp>
        <p:nvSpPr>
          <p:cNvPr id="24" name="CuadroTexto 23"/>
          <p:cNvSpPr txBox="1"/>
          <p:nvPr/>
        </p:nvSpPr>
        <p:spPr>
          <a:xfrm>
            <a:off x="9381029" y="3967843"/>
            <a:ext cx="2102314" cy="307777"/>
          </a:xfrm>
          <a:prstGeom prst="rect">
            <a:avLst/>
          </a:prstGeom>
          <a:noFill/>
        </p:spPr>
        <p:txBody>
          <a:bodyPr wrap="square" rtlCol="0">
            <a:spAutoFit/>
          </a:bodyPr>
          <a:lstStyle/>
          <a:p>
            <a:pPr algn="ctr"/>
            <a:r>
              <a:rPr lang="ca-ES" sz="1400" b="1" dirty="0">
                <a:cs typeface="Arial" panose="020B0604020202020204" pitchFamily="34" charset="0"/>
              </a:rPr>
              <a:t>Eva Aguilar</a:t>
            </a:r>
          </a:p>
        </p:txBody>
      </p:sp>
      <p:pic>
        <p:nvPicPr>
          <p:cNvPr id="7" name="Picture 6" descr="A person smiling at the camera&#10;&#10;Description automatically generated with medium confidence">
            <a:extLst>
              <a:ext uri="{FF2B5EF4-FFF2-40B4-BE49-F238E27FC236}">
                <a16:creationId xmlns="" xmlns:a16="http://schemas.microsoft.com/office/drawing/2014/main" id="{3D29F292-A6FB-6D5A-A5D7-75F9BD10EF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8839" y="1886456"/>
            <a:ext cx="1821062" cy="191179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 name="AutoShape 2" descr="Qui s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4361" y="5703115"/>
            <a:ext cx="35814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uadroTexto 22"/>
          <p:cNvSpPr txBox="1"/>
          <p:nvPr/>
        </p:nvSpPr>
        <p:spPr>
          <a:xfrm>
            <a:off x="7327333" y="3936819"/>
            <a:ext cx="2102314" cy="307777"/>
          </a:xfrm>
          <a:prstGeom prst="rect">
            <a:avLst/>
          </a:prstGeom>
          <a:noFill/>
        </p:spPr>
        <p:txBody>
          <a:bodyPr wrap="square" rtlCol="0">
            <a:spAutoFit/>
          </a:bodyPr>
          <a:lstStyle/>
          <a:p>
            <a:pPr algn="ctr"/>
            <a:r>
              <a:rPr lang="ca-ES" sz="1400" b="1" dirty="0">
                <a:cs typeface="Arial" panose="020B0604020202020204" pitchFamily="34" charset="0"/>
              </a:rPr>
              <a:t>Susana Cortés</a:t>
            </a:r>
          </a:p>
        </p:txBody>
      </p:sp>
      <p:pic>
        <p:nvPicPr>
          <p:cNvPr id="6" name="Imagen 5" descr="Una persona sonriendo&#10;&#10;Descripción generada automáticamente">
            <a:extLst>
              <a:ext uri="{FF2B5EF4-FFF2-40B4-BE49-F238E27FC236}">
                <a16:creationId xmlns="" xmlns:a16="http://schemas.microsoft.com/office/drawing/2014/main" id="{7F4287BA-C676-6A1E-ABE3-86F5892932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7907" y="1778914"/>
            <a:ext cx="1595161" cy="212688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196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5"/>
                </a:solidFill>
              </a:rPr>
              <a:t>Some of your hosts…</a:t>
            </a:r>
          </a:p>
        </p:txBody>
      </p:sp>
      <p:sp>
        <p:nvSpPr>
          <p:cNvPr id="3" name="Marcador de contenido 2"/>
          <p:cNvSpPr>
            <a:spLocks noGrp="1"/>
          </p:cNvSpPr>
          <p:nvPr>
            <p:ph idx="1"/>
          </p:nvPr>
        </p:nvSpPr>
        <p:spPr>
          <a:xfrm>
            <a:off x="986791" y="3164231"/>
            <a:ext cx="10515600" cy="4351338"/>
          </a:xfrm>
        </p:spPr>
        <p:txBody>
          <a:bodyPr/>
          <a:lstStyle/>
          <a:p>
            <a:endParaRPr lang="ca-ES" dirty="0"/>
          </a:p>
          <a:p>
            <a:endParaRPr lang="ca-ES" dirty="0"/>
          </a:p>
        </p:txBody>
      </p:sp>
      <p:pic>
        <p:nvPicPr>
          <p:cNvPr id="1038" name="Picture 14" descr="ISLA-Lab – Interdisciplinary Speech and Language Acquisi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250" y="5623399"/>
            <a:ext cx="2812932" cy="101578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048" name="Picture 24" descr="GRES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35" y="5647879"/>
            <a:ext cx="2392073" cy="134434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195884" y="3123104"/>
            <a:ext cx="2102314" cy="307777"/>
          </a:xfrm>
          <a:prstGeom prst="rect">
            <a:avLst/>
          </a:prstGeom>
          <a:noFill/>
        </p:spPr>
        <p:txBody>
          <a:bodyPr wrap="square" rtlCol="0">
            <a:spAutoFit/>
          </a:bodyPr>
          <a:lstStyle/>
          <a:p>
            <a:pPr algn="ctr"/>
            <a:r>
              <a:rPr lang="ca-ES" sz="1400" b="1" dirty="0">
                <a:cs typeface="Arial" panose="020B0604020202020204" pitchFamily="34" charset="0"/>
              </a:rPr>
              <a:t>Isabel Crespí</a:t>
            </a:r>
          </a:p>
        </p:txBody>
      </p:sp>
      <p:sp>
        <p:nvSpPr>
          <p:cNvPr id="22" name="CuadroTexto 21"/>
          <p:cNvSpPr txBox="1"/>
          <p:nvPr/>
        </p:nvSpPr>
        <p:spPr>
          <a:xfrm>
            <a:off x="351570" y="5433933"/>
            <a:ext cx="2102314" cy="307777"/>
          </a:xfrm>
          <a:prstGeom prst="rect">
            <a:avLst/>
          </a:prstGeom>
          <a:noFill/>
        </p:spPr>
        <p:txBody>
          <a:bodyPr wrap="square" rtlCol="0">
            <a:spAutoFit/>
          </a:bodyPr>
          <a:lstStyle/>
          <a:p>
            <a:pPr algn="ctr"/>
            <a:r>
              <a:rPr lang="ca-ES" sz="1400" b="1" dirty="0">
                <a:cs typeface="Arial" panose="020B0604020202020204" pitchFamily="34" charset="0"/>
              </a:rPr>
              <a:t>Christopher W. </a:t>
            </a:r>
            <a:r>
              <a:rPr lang="ca-ES" sz="1400" b="1" dirty="0" err="1">
                <a:cs typeface="Arial" panose="020B0604020202020204" pitchFamily="34" charset="0"/>
              </a:rPr>
              <a:t>Little</a:t>
            </a:r>
            <a:endParaRPr lang="ca-ES" sz="1400" b="1" dirty="0">
              <a:cs typeface="Arial" panose="020B0604020202020204" pitchFamily="34" charset="0"/>
            </a:endParaRPr>
          </a:p>
        </p:txBody>
      </p:sp>
      <p:sp>
        <p:nvSpPr>
          <p:cNvPr id="24" name="CuadroTexto 23"/>
          <p:cNvSpPr txBox="1"/>
          <p:nvPr/>
        </p:nvSpPr>
        <p:spPr>
          <a:xfrm>
            <a:off x="7888645" y="4152519"/>
            <a:ext cx="2102314" cy="307777"/>
          </a:xfrm>
          <a:prstGeom prst="rect">
            <a:avLst/>
          </a:prstGeom>
          <a:noFill/>
        </p:spPr>
        <p:txBody>
          <a:bodyPr wrap="square" rtlCol="0">
            <a:spAutoFit/>
          </a:bodyPr>
          <a:lstStyle/>
          <a:p>
            <a:pPr algn="ctr"/>
            <a:r>
              <a:rPr lang="ca-ES" sz="1400" b="1" dirty="0">
                <a:cs typeface="Arial" panose="020B0604020202020204" pitchFamily="34" charset="0"/>
              </a:rPr>
              <a:t>Assumpció Rost</a:t>
            </a:r>
          </a:p>
        </p:txBody>
      </p:sp>
      <p:sp>
        <p:nvSpPr>
          <p:cNvPr id="4" name="AutoShape 2" descr="Qui s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221" y="1380776"/>
            <a:ext cx="1676400" cy="1676400"/>
          </a:xfrm>
          <a:prstGeom prst="ellipse">
            <a:avLst/>
          </a:prstGeom>
          <a:ln w="9525">
            <a:no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537" y="1447851"/>
            <a:ext cx="1542249" cy="1542249"/>
          </a:xfrm>
          <a:prstGeom prst="ellipse">
            <a:avLst/>
          </a:prstGeom>
          <a:ln w="9525">
            <a:no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477134"/>
            <a:ext cx="1880355" cy="1880355"/>
          </a:xfrm>
          <a:prstGeom prst="ellipse">
            <a:avLst/>
          </a:prstGeom>
          <a:ln w="9525">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674" y="3497199"/>
            <a:ext cx="1840224" cy="1840224"/>
          </a:xfrm>
          <a:prstGeom prst="ellipse">
            <a:avLst/>
          </a:prstGeom>
          <a:ln w="9525">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AutoShape 7" descr="Simonet, Miquel | Spanish &amp; Portugue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328" y="3532195"/>
            <a:ext cx="1325966" cy="1770233"/>
          </a:xfrm>
          <a:prstGeom prst="ellipse">
            <a:avLst/>
          </a:prstGeom>
          <a:ln w="9525">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5" name="CuadroTexto 11"/>
          <p:cNvSpPr txBox="1"/>
          <p:nvPr/>
        </p:nvSpPr>
        <p:spPr>
          <a:xfrm>
            <a:off x="3485685" y="3123103"/>
            <a:ext cx="2102314" cy="307777"/>
          </a:xfrm>
          <a:prstGeom prst="rect">
            <a:avLst/>
          </a:prstGeom>
          <a:noFill/>
        </p:spPr>
        <p:txBody>
          <a:bodyPr wrap="square" rtlCol="0">
            <a:spAutoFit/>
          </a:bodyPr>
          <a:lstStyle/>
          <a:p>
            <a:pPr algn="ctr"/>
            <a:r>
              <a:rPr lang="ca-ES" sz="1400" b="1" dirty="0">
                <a:cs typeface="Arial" panose="020B0604020202020204" pitchFamily="34" charset="0"/>
              </a:rPr>
              <a:t>Melania S. </a:t>
            </a:r>
            <a:r>
              <a:rPr lang="ca-ES" sz="1400" b="1" dirty="0" err="1">
                <a:cs typeface="Arial" panose="020B0604020202020204" pitchFamily="34" charset="0"/>
              </a:rPr>
              <a:t>Masià</a:t>
            </a:r>
            <a:endParaRPr lang="ca-ES" sz="1400" b="1" dirty="0">
              <a:cs typeface="Arial" panose="020B0604020202020204" pitchFamily="34" charset="0"/>
            </a:endParaRPr>
          </a:p>
        </p:txBody>
      </p:sp>
      <p:sp>
        <p:nvSpPr>
          <p:cNvPr id="26" name="CuadroTexto 21"/>
          <p:cNvSpPr txBox="1"/>
          <p:nvPr/>
        </p:nvSpPr>
        <p:spPr>
          <a:xfrm>
            <a:off x="4138137" y="5433933"/>
            <a:ext cx="2102314" cy="307777"/>
          </a:xfrm>
          <a:prstGeom prst="rect">
            <a:avLst/>
          </a:prstGeom>
          <a:noFill/>
        </p:spPr>
        <p:txBody>
          <a:bodyPr wrap="square" rtlCol="0">
            <a:spAutoFit/>
          </a:bodyPr>
          <a:lstStyle/>
          <a:p>
            <a:pPr algn="ctr"/>
            <a:r>
              <a:rPr lang="ca-ES" sz="1400" b="1" dirty="0">
                <a:cs typeface="Arial" panose="020B0604020202020204" pitchFamily="34" charset="0"/>
              </a:rPr>
              <a:t>Francesc Torres-Tamarit</a:t>
            </a:r>
          </a:p>
        </p:txBody>
      </p:sp>
      <p:sp>
        <p:nvSpPr>
          <p:cNvPr id="27" name="CuadroTexto 21"/>
          <p:cNvSpPr txBox="1"/>
          <p:nvPr/>
        </p:nvSpPr>
        <p:spPr>
          <a:xfrm>
            <a:off x="2378421" y="5433933"/>
            <a:ext cx="2102314" cy="307777"/>
          </a:xfrm>
          <a:prstGeom prst="rect">
            <a:avLst/>
          </a:prstGeom>
          <a:noFill/>
        </p:spPr>
        <p:txBody>
          <a:bodyPr wrap="square" rtlCol="0">
            <a:spAutoFit/>
          </a:bodyPr>
          <a:lstStyle/>
          <a:p>
            <a:pPr algn="ctr"/>
            <a:r>
              <a:rPr lang="ca-ES" sz="1400" b="1" dirty="0">
                <a:cs typeface="Arial" panose="020B0604020202020204" pitchFamily="34" charset="0"/>
              </a:rPr>
              <a:t>Miquel </a:t>
            </a:r>
            <a:r>
              <a:rPr lang="ca-ES" sz="1400" b="1" dirty="0" err="1">
                <a:cs typeface="Arial" panose="020B0604020202020204" pitchFamily="34" charset="0"/>
              </a:rPr>
              <a:t>Simonet</a:t>
            </a:r>
            <a:endParaRPr lang="ca-ES" sz="1400" b="1" dirty="0">
              <a:cs typeface="Arial" panose="020B0604020202020204" pitchFamily="34" charset="0"/>
            </a:endParaRPr>
          </a:p>
        </p:txBody>
      </p:sp>
      <p:sp>
        <p:nvSpPr>
          <p:cNvPr id="6" name="AutoShape 12" descr="Assumpció ROST BAGUDANCH | Professor (Associate) | PhD | University of the  Balearic Islands, Palma | UIB | Departamento de Filología Española, Moderna  y Clásica | Research profil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613" y="5774576"/>
            <a:ext cx="2925068" cy="76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Maria\Downloads\jo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3395" y="2358293"/>
            <a:ext cx="1251745" cy="1682453"/>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2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b="1" dirty="0">
                <a:solidFill>
                  <a:srgbClr val="0070C0"/>
                </a:solidFill>
              </a:rPr>
              <a:t>Conference Theme: </a:t>
            </a:r>
            <a:br>
              <a:rPr lang="en-US" b="1" dirty="0">
                <a:solidFill>
                  <a:srgbClr val="0070C0"/>
                </a:solidFill>
              </a:rPr>
            </a:br>
            <a:r>
              <a:rPr lang="en-US" b="1" dirty="0">
                <a:solidFill>
                  <a:srgbClr val="0070C0"/>
                </a:solidFill>
              </a:rPr>
              <a:t>Phonetics and Phonology in a Multilingual World</a:t>
            </a:r>
          </a:p>
        </p:txBody>
      </p:sp>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2" descr="First vs. second language acquisition » M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3078" name="Picture 6" descr="Social factors that necessitate language variation and varieties - Language  Unlim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44526"/>
            <a:ext cx="3596523" cy="2568947"/>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p:cNvSpPr txBox="1"/>
          <p:nvPr/>
        </p:nvSpPr>
        <p:spPr>
          <a:xfrm>
            <a:off x="4967356" y="1696657"/>
            <a:ext cx="5797485"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cs typeface="Arial" panose="020B0604020202020204" pitchFamily="34" charset="0"/>
              </a:rPr>
              <a:t>Early Language Acquisition</a:t>
            </a:r>
          </a:p>
          <a:p>
            <a:pPr marL="342900" indent="-342900" algn="just">
              <a:buFont typeface="Arial" panose="020B0604020202020204" pitchFamily="34" charset="0"/>
              <a:buChar char="•"/>
            </a:pPr>
            <a:r>
              <a:rPr lang="en-US" sz="2000" dirty="0">
                <a:cs typeface="Arial" panose="020B0604020202020204" pitchFamily="34" charset="0"/>
              </a:rPr>
              <a:t>L2 Speech  Learning, Development and Processing</a:t>
            </a:r>
          </a:p>
          <a:p>
            <a:pPr marL="342900" indent="-342900" algn="just">
              <a:buFont typeface="Arial" panose="020B0604020202020204" pitchFamily="34" charset="0"/>
              <a:buChar char="•"/>
            </a:pPr>
            <a:r>
              <a:rPr lang="en-US" sz="2000" dirty="0">
                <a:cs typeface="Arial" panose="020B0604020202020204" pitchFamily="34" charset="0"/>
              </a:rPr>
              <a:t>Sound Change, Language Contact</a:t>
            </a:r>
          </a:p>
          <a:p>
            <a:pPr marL="342900" indent="-342900" algn="just">
              <a:buFont typeface="Arial" panose="020B0604020202020204" pitchFamily="34" charset="0"/>
              <a:buChar char="•"/>
            </a:pPr>
            <a:r>
              <a:rPr lang="es-ES" sz="2000" dirty="0" err="1">
                <a:solidFill>
                  <a:srgbClr val="222222"/>
                </a:solidFill>
              </a:rPr>
              <a:t>Phonetic</a:t>
            </a:r>
            <a:r>
              <a:rPr lang="es-ES" sz="2000" dirty="0">
                <a:solidFill>
                  <a:srgbClr val="222222"/>
                </a:solidFill>
              </a:rPr>
              <a:t> and </a:t>
            </a:r>
            <a:r>
              <a:rPr lang="es-ES" sz="2000" dirty="0" err="1">
                <a:solidFill>
                  <a:srgbClr val="222222"/>
                </a:solidFill>
              </a:rPr>
              <a:t>P</a:t>
            </a:r>
            <a:r>
              <a:rPr lang="es-ES" sz="2000" dirty="0" err="1" smtClean="0">
                <a:solidFill>
                  <a:srgbClr val="222222"/>
                </a:solidFill>
              </a:rPr>
              <a:t>honological</a:t>
            </a:r>
            <a:r>
              <a:rPr lang="es-ES" sz="2000" dirty="0" smtClean="0">
                <a:solidFill>
                  <a:srgbClr val="222222"/>
                </a:solidFill>
              </a:rPr>
              <a:t> </a:t>
            </a:r>
            <a:r>
              <a:rPr lang="es-ES" sz="2000" dirty="0" err="1" smtClean="0">
                <a:solidFill>
                  <a:srgbClr val="222222"/>
                </a:solidFill>
              </a:rPr>
              <a:t>A</a:t>
            </a:r>
            <a:r>
              <a:rPr lang="es-ES" sz="2000" b="0" i="0" dirty="0" err="1" smtClean="0">
                <a:solidFill>
                  <a:srgbClr val="222222"/>
                </a:solidFill>
                <a:effectLst/>
              </a:rPr>
              <a:t>ccomodation</a:t>
            </a:r>
            <a:r>
              <a:rPr lang="es-ES" sz="2000" b="0" i="0" dirty="0">
                <a:solidFill>
                  <a:srgbClr val="222222"/>
                </a:solidFill>
                <a:effectLst/>
              </a:rPr>
              <a:t>, </a:t>
            </a:r>
            <a:r>
              <a:rPr lang="es-ES" sz="2000" dirty="0" err="1" smtClean="0">
                <a:solidFill>
                  <a:srgbClr val="222222"/>
                </a:solidFill>
              </a:rPr>
              <a:t>La</a:t>
            </a:r>
            <a:r>
              <a:rPr lang="es-ES" sz="2000" b="0" i="0" dirty="0" err="1" smtClean="0">
                <a:solidFill>
                  <a:srgbClr val="222222"/>
                </a:solidFill>
                <a:effectLst/>
              </a:rPr>
              <a:t>nguage</a:t>
            </a:r>
            <a:r>
              <a:rPr lang="es-ES" sz="2000" b="0" i="0" dirty="0" smtClean="0">
                <a:solidFill>
                  <a:srgbClr val="222222"/>
                </a:solidFill>
                <a:effectLst/>
              </a:rPr>
              <a:t> </a:t>
            </a:r>
            <a:r>
              <a:rPr lang="es-ES" sz="2000" dirty="0" err="1">
                <a:solidFill>
                  <a:srgbClr val="222222"/>
                </a:solidFill>
              </a:rPr>
              <a:t>A</a:t>
            </a:r>
            <a:r>
              <a:rPr lang="es-ES" sz="2000" b="0" i="0" dirty="0" err="1" smtClean="0">
                <a:solidFill>
                  <a:srgbClr val="222222"/>
                </a:solidFill>
                <a:effectLst/>
              </a:rPr>
              <a:t>ttitudes</a:t>
            </a:r>
            <a:r>
              <a:rPr lang="es-ES" sz="2000" b="0" i="0" dirty="0" smtClean="0">
                <a:solidFill>
                  <a:srgbClr val="222222"/>
                </a:solidFill>
                <a:effectLst/>
              </a:rPr>
              <a:t> </a:t>
            </a:r>
            <a:r>
              <a:rPr lang="es-ES" sz="2000" b="0" i="0" dirty="0">
                <a:solidFill>
                  <a:srgbClr val="222222"/>
                </a:solidFill>
                <a:effectLst/>
              </a:rPr>
              <a:t>and </a:t>
            </a:r>
            <a:r>
              <a:rPr lang="es-ES" sz="2000" dirty="0" err="1">
                <a:solidFill>
                  <a:srgbClr val="222222"/>
                </a:solidFill>
              </a:rPr>
              <a:t>I</a:t>
            </a:r>
            <a:r>
              <a:rPr lang="es-ES" sz="2000" b="0" i="0" dirty="0" err="1" smtClean="0">
                <a:solidFill>
                  <a:srgbClr val="222222"/>
                </a:solidFill>
                <a:effectLst/>
              </a:rPr>
              <a:t>dentity</a:t>
            </a:r>
            <a:endParaRPr lang="en-US" sz="2000" dirty="0">
              <a:cs typeface="Arial" panose="020B0604020202020204" pitchFamily="34" charset="0"/>
            </a:endParaRPr>
          </a:p>
          <a:p>
            <a:pPr marL="342900" indent="-342900" algn="just">
              <a:buFont typeface="Arial" panose="020B0604020202020204" pitchFamily="34" charset="0"/>
              <a:buChar char="•"/>
            </a:pPr>
            <a:r>
              <a:rPr lang="en-US" sz="2000" dirty="0">
                <a:cs typeface="Arial" panose="020B0604020202020204" pitchFamily="34" charset="0"/>
              </a:rPr>
              <a:t>Migration and Language: Space, Time, Sociocultural Factors</a:t>
            </a:r>
          </a:p>
          <a:p>
            <a:pPr marL="342900" indent="-342900" algn="just">
              <a:buFont typeface="Arial" panose="020B0604020202020204" pitchFamily="34" charset="0"/>
              <a:buChar char="•"/>
            </a:pPr>
            <a:r>
              <a:rPr lang="en-US" sz="2000" dirty="0">
                <a:cs typeface="Arial" panose="020B0604020202020204" pitchFamily="34" charset="0"/>
              </a:rPr>
              <a:t>Youth Language</a:t>
            </a:r>
          </a:p>
          <a:p>
            <a:pPr marL="342900" indent="-342900" algn="just">
              <a:buFont typeface="Arial" panose="020B0604020202020204" pitchFamily="34" charset="0"/>
              <a:buChar char="•"/>
            </a:pPr>
            <a:r>
              <a:rPr lang="en-US" sz="2000" dirty="0">
                <a:cs typeface="Arial" panose="020B0604020202020204" pitchFamily="34" charset="0"/>
              </a:rPr>
              <a:t>Phonological and Reading Development</a:t>
            </a:r>
          </a:p>
          <a:p>
            <a:pPr marL="342900" indent="-342900" algn="just">
              <a:buFont typeface="Arial" panose="020B0604020202020204" pitchFamily="34" charset="0"/>
              <a:buChar char="•"/>
            </a:pPr>
            <a:r>
              <a:rPr lang="en-US" sz="2000" dirty="0">
                <a:cs typeface="Arial" panose="020B0604020202020204" pitchFamily="34" charset="0"/>
              </a:rPr>
              <a:t>Sociolinguistic and Pedagogical Aspects of Multilingualism</a:t>
            </a:r>
          </a:p>
          <a:p>
            <a:pPr marL="342900" indent="-342900" algn="just">
              <a:buFont typeface="Arial" panose="020B0604020202020204" pitchFamily="34" charset="0"/>
              <a:buChar char="•"/>
            </a:pPr>
            <a:r>
              <a:rPr lang="en-US" sz="2000" dirty="0">
                <a:cs typeface="Arial" panose="020B0604020202020204" pitchFamily="34" charset="0"/>
              </a:rPr>
              <a:t>Minority/Endangered Languages</a:t>
            </a:r>
          </a:p>
          <a:p>
            <a:pPr marL="342900" indent="-342900" algn="just">
              <a:buFont typeface="Arial" panose="020B0604020202020204" pitchFamily="34" charset="0"/>
              <a:buChar char="•"/>
            </a:pPr>
            <a:r>
              <a:rPr lang="en-US" sz="2000" dirty="0" smtClean="0">
                <a:cs typeface="Arial" panose="020B0604020202020204" pitchFamily="34" charset="0"/>
              </a:rPr>
              <a:t>Sign Languages</a:t>
            </a:r>
          </a:p>
          <a:p>
            <a:pPr marL="342900" indent="-342900" algn="just">
              <a:buFont typeface="Arial" panose="020B0604020202020204" pitchFamily="34" charset="0"/>
              <a:buChar char="•"/>
            </a:pPr>
            <a:r>
              <a:rPr lang="en-US" sz="2000" dirty="0" smtClean="0">
                <a:cs typeface="Arial" panose="020B0604020202020204" pitchFamily="34" charset="0"/>
              </a:rPr>
              <a:t>Phonetics and Phonology across Species</a:t>
            </a:r>
            <a:endParaRPr lang="en-US" sz="2000" dirty="0">
              <a:cs typeface="Arial" panose="020B0604020202020204" pitchFamily="34" charset="0"/>
            </a:endParaRPr>
          </a:p>
          <a:p>
            <a:pPr marL="342900" indent="-342900" algn="just">
              <a:buFont typeface="Arial" panose="020B0604020202020204" pitchFamily="34" charset="0"/>
              <a:buChar char="•"/>
            </a:pPr>
            <a:r>
              <a:rPr lang="en-US" sz="2000" dirty="0">
                <a:cs typeface="Arial" panose="020B0604020202020204" pitchFamily="34" charset="0"/>
              </a:rPr>
              <a:t>…</a:t>
            </a:r>
          </a:p>
        </p:txBody>
      </p:sp>
    </p:spTree>
    <p:extLst>
      <p:ext uri="{BB962C8B-B14F-4D97-AF65-F5344CB8AC3E}">
        <p14:creationId xmlns:p14="http://schemas.microsoft.com/office/powerpoint/2010/main" val="3276732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DAE1DD5-A0F5-57A3-ABEE-78E82FC22687}"/>
              </a:ext>
            </a:extLst>
          </p:cNvPr>
          <p:cNvSpPr>
            <a:spLocks noGrp="1"/>
          </p:cNvSpPr>
          <p:nvPr>
            <p:ph type="title"/>
          </p:nvPr>
        </p:nvSpPr>
        <p:spPr>
          <a:xfrm>
            <a:off x="6392582" y="501651"/>
            <a:ext cx="4434721" cy="1716255"/>
          </a:xfrm>
        </p:spPr>
        <p:txBody>
          <a:bodyPr anchor="b">
            <a:noAutofit/>
          </a:bodyPr>
          <a:lstStyle/>
          <a:p>
            <a:r>
              <a:rPr lang="en-US" sz="3200" b="1" dirty="0">
                <a:solidFill>
                  <a:srgbClr val="0070C0"/>
                </a:solidFill>
                <a:latin typeface="+mn-lt"/>
                <a:cs typeface="Arial" panose="020B0604020202020204" pitchFamily="34" charset="0"/>
              </a:rPr>
              <a:t>Prominent figures in the field of </a:t>
            </a:r>
            <a:r>
              <a:rPr lang="en-US" sz="3200" b="1" dirty="0" smtClean="0">
                <a:solidFill>
                  <a:srgbClr val="0070C0"/>
                </a:solidFill>
                <a:latin typeface="+mn-lt"/>
                <a:cs typeface="Arial" panose="020B0604020202020204" pitchFamily="34" charset="0"/>
              </a:rPr>
              <a:t>philology in Mallorca</a:t>
            </a:r>
            <a:endParaRPr lang="x-none" sz="3200" dirty="0">
              <a:solidFill>
                <a:srgbClr val="0070C0"/>
              </a:solidFill>
              <a:latin typeface="+mn-lt"/>
              <a:cs typeface="Arial" panose="020B0604020202020204" pitchFamily="34" charset="0"/>
            </a:endParaRPr>
          </a:p>
        </p:txBody>
      </p:sp>
      <p:sp>
        <p:nvSpPr>
          <p:cNvPr id="18" name="Rectangle 17">
            <a:extLst>
              <a:ext uri="{FF2B5EF4-FFF2-40B4-BE49-F238E27FC236}">
                <a16:creationId xmlns=""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779911" cy="685800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endParaRPr>
          </a:p>
        </p:txBody>
      </p:sp>
      <p:sp>
        <p:nvSpPr>
          <p:cNvPr id="3" name="Content Placeholder 2">
            <a:extLst>
              <a:ext uri="{FF2B5EF4-FFF2-40B4-BE49-F238E27FC236}">
                <a16:creationId xmlns="" xmlns:a16="http://schemas.microsoft.com/office/drawing/2014/main" id="{F783A674-458F-BD4D-B917-F6C2978BEDCB}"/>
              </a:ext>
            </a:extLst>
          </p:cNvPr>
          <p:cNvSpPr>
            <a:spLocks noGrp="1"/>
          </p:cNvSpPr>
          <p:nvPr>
            <p:ph idx="1"/>
          </p:nvPr>
        </p:nvSpPr>
        <p:spPr>
          <a:xfrm>
            <a:off x="6412091" y="2429164"/>
            <a:ext cx="4434721" cy="3006902"/>
          </a:xfrm>
        </p:spPr>
        <p:txBody>
          <a:bodyPr anchor="t">
            <a:normAutofit lnSpcReduction="10000"/>
          </a:bodyPr>
          <a:lstStyle/>
          <a:p>
            <a:r>
              <a:rPr lang="en-US" sz="2000" dirty="0">
                <a:solidFill>
                  <a:schemeClr val="tx1">
                    <a:alpha val="80000"/>
                  </a:schemeClr>
                </a:solidFill>
                <a:cs typeface="Arial" panose="020B0604020202020204" pitchFamily="34" charset="0"/>
              </a:rPr>
              <a:t>Antoni Maria </a:t>
            </a:r>
            <a:r>
              <a:rPr lang="en-US" sz="2000" dirty="0" err="1">
                <a:solidFill>
                  <a:schemeClr val="tx1">
                    <a:alpha val="80000"/>
                  </a:schemeClr>
                </a:solidFill>
                <a:cs typeface="Arial" panose="020B0604020202020204" pitchFamily="34" charset="0"/>
              </a:rPr>
              <a:t>Alcover</a:t>
            </a:r>
            <a:r>
              <a:rPr lang="en-US" sz="2000" dirty="0">
                <a:solidFill>
                  <a:schemeClr val="tx1">
                    <a:alpha val="80000"/>
                  </a:schemeClr>
                </a:solidFill>
                <a:cs typeface="Arial" panose="020B0604020202020204" pitchFamily="34" charset="0"/>
              </a:rPr>
              <a:t>, </a:t>
            </a:r>
            <a:r>
              <a:rPr lang="en-US" sz="2000" dirty="0" err="1">
                <a:solidFill>
                  <a:schemeClr val="tx1">
                    <a:alpha val="80000"/>
                  </a:schemeClr>
                </a:solidFill>
                <a:cs typeface="Arial" panose="020B0604020202020204" pitchFamily="34" charset="0"/>
              </a:rPr>
              <a:t>Francesc</a:t>
            </a:r>
            <a:r>
              <a:rPr lang="en-US" sz="2000" dirty="0">
                <a:solidFill>
                  <a:schemeClr val="tx1">
                    <a:alpha val="80000"/>
                  </a:schemeClr>
                </a:solidFill>
                <a:cs typeface="Arial" panose="020B0604020202020204" pitchFamily="34" charset="0"/>
              </a:rPr>
              <a:t> de Borja Moll, and </a:t>
            </a:r>
            <a:r>
              <a:rPr lang="en-US" sz="2000" dirty="0" err="1">
                <a:solidFill>
                  <a:schemeClr val="tx1">
                    <a:alpha val="80000"/>
                  </a:schemeClr>
                </a:solidFill>
                <a:cs typeface="Arial" panose="020B0604020202020204" pitchFamily="34" charset="0"/>
              </a:rPr>
              <a:t>Aina</a:t>
            </a:r>
            <a:r>
              <a:rPr lang="en-US" sz="2000" dirty="0">
                <a:solidFill>
                  <a:schemeClr val="tx1">
                    <a:alpha val="80000"/>
                  </a:schemeClr>
                </a:solidFill>
                <a:cs typeface="Arial" panose="020B0604020202020204" pitchFamily="34" charset="0"/>
              </a:rPr>
              <a:t> Moll have contributed significantly to the study and understanding of Catalan.</a:t>
            </a:r>
          </a:p>
          <a:p>
            <a:pPr lvl="1"/>
            <a:r>
              <a:rPr lang="en-US" sz="1600" dirty="0">
                <a:solidFill>
                  <a:schemeClr val="tx1">
                    <a:alpha val="80000"/>
                  </a:schemeClr>
                </a:solidFill>
                <a:cs typeface="Arial" panose="020B0604020202020204" pitchFamily="34" charset="0"/>
              </a:rPr>
              <a:t>They were responsible for enabling the creation of the </a:t>
            </a:r>
            <a:r>
              <a:rPr lang="en-US" sz="1600" dirty="0" err="1">
                <a:solidFill>
                  <a:schemeClr val="tx1">
                    <a:alpha val="80000"/>
                  </a:schemeClr>
                </a:solidFill>
                <a:cs typeface="Arial" panose="020B0604020202020204" pitchFamily="34" charset="0"/>
              </a:rPr>
              <a:t>Diccionari</a:t>
            </a:r>
            <a:r>
              <a:rPr lang="en-US" sz="1600" dirty="0">
                <a:solidFill>
                  <a:schemeClr val="tx1">
                    <a:alpha val="80000"/>
                  </a:schemeClr>
                </a:solidFill>
                <a:cs typeface="Arial" panose="020B0604020202020204" pitchFamily="34" charset="0"/>
              </a:rPr>
              <a:t> </a:t>
            </a:r>
            <a:r>
              <a:rPr lang="en-US" sz="1600" dirty="0" err="1">
                <a:solidFill>
                  <a:schemeClr val="tx1">
                    <a:alpha val="80000"/>
                  </a:schemeClr>
                </a:solidFill>
                <a:cs typeface="Arial" panose="020B0604020202020204" pitchFamily="34" charset="0"/>
              </a:rPr>
              <a:t>Alcover</a:t>
            </a:r>
            <a:r>
              <a:rPr lang="en-US" sz="1600" dirty="0">
                <a:solidFill>
                  <a:schemeClr val="tx1">
                    <a:alpha val="80000"/>
                  </a:schemeClr>
                </a:solidFill>
                <a:cs typeface="Arial" panose="020B0604020202020204" pitchFamily="34" charset="0"/>
              </a:rPr>
              <a:t>-Moll.</a:t>
            </a:r>
          </a:p>
          <a:p>
            <a:pPr lvl="1"/>
            <a:r>
              <a:rPr lang="en-US" sz="1600" dirty="0" err="1">
                <a:solidFill>
                  <a:schemeClr val="tx1">
                    <a:alpha val="80000"/>
                  </a:schemeClr>
                </a:solidFill>
                <a:cs typeface="Arial" panose="020B0604020202020204" pitchFamily="34" charset="0"/>
              </a:rPr>
              <a:t>Francesc</a:t>
            </a:r>
            <a:r>
              <a:rPr lang="en-US" sz="1600" dirty="0">
                <a:solidFill>
                  <a:schemeClr val="tx1">
                    <a:alpha val="80000"/>
                  </a:schemeClr>
                </a:solidFill>
                <a:cs typeface="Arial" panose="020B0604020202020204" pitchFamily="34" charset="0"/>
              </a:rPr>
              <a:t> de Borja Moll and </a:t>
            </a:r>
            <a:r>
              <a:rPr lang="en-US" sz="1600" dirty="0" err="1">
                <a:solidFill>
                  <a:schemeClr val="tx1">
                    <a:alpha val="80000"/>
                  </a:schemeClr>
                </a:solidFill>
                <a:cs typeface="Arial" panose="020B0604020202020204" pitchFamily="34" charset="0"/>
              </a:rPr>
              <a:t>Aina</a:t>
            </a:r>
            <a:r>
              <a:rPr lang="en-US" sz="1600" dirty="0">
                <a:solidFill>
                  <a:schemeClr val="tx1">
                    <a:alpha val="80000"/>
                  </a:schemeClr>
                </a:solidFill>
                <a:cs typeface="Arial" panose="020B0604020202020204" pitchFamily="34" charset="0"/>
              </a:rPr>
              <a:t> Moll authored the first instructional manuals for </a:t>
            </a:r>
            <a:r>
              <a:rPr lang="en-US" sz="1600" dirty="0" smtClean="0">
                <a:solidFill>
                  <a:schemeClr val="tx1">
                    <a:alpha val="80000"/>
                  </a:schemeClr>
                </a:solidFill>
                <a:cs typeface="Arial" panose="020B0604020202020204" pitchFamily="34" charset="0"/>
              </a:rPr>
              <a:t>learning </a:t>
            </a:r>
            <a:r>
              <a:rPr lang="en-US" sz="1600" dirty="0">
                <a:solidFill>
                  <a:schemeClr val="tx1">
                    <a:alpha val="80000"/>
                  </a:schemeClr>
                </a:solidFill>
                <a:cs typeface="Arial" panose="020B0604020202020204" pitchFamily="34" charset="0"/>
              </a:rPr>
              <a:t>French and Spanish.</a:t>
            </a:r>
          </a:p>
          <a:p>
            <a:pPr lvl="1"/>
            <a:r>
              <a:rPr lang="en-US" sz="1600" dirty="0" err="1">
                <a:solidFill>
                  <a:schemeClr val="tx1">
                    <a:alpha val="80000"/>
                  </a:schemeClr>
                </a:solidFill>
                <a:cs typeface="Arial" panose="020B0604020202020204" pitchFamily="34" charset="0"/>
              </a:rPr>
              <a:t>Aina</a:t>
            </a:r>
            <a:r>
              <a:rPr lang="en-US" sz="1600" dirty="0">
                <a:solidFill>
                  <a:schemeClr val="tx1">
                    <a:alpha val="80000"/>
                  </a:schemeClr>
                </a:solidFill>
                <a:cs typeface="Arial" panose="020B0604020202020204" pitchFamily="34" charset="0"/>
              </a:rPr>
              <a:t> Moll </a:t>
            </a:r>
            <a:r>
              <a:rPr lang="en-US" sz="1600" dirty="0" smtClean="0">
                <a:solidFill>
                  <a:schemeClr val="tx1">
                    <a:alpha val="80000"/>
                  </a:schemeClr>
                </a:solidFill>
                <a:cs typeface="Arial" panose="020B0604020202020204" pitchFamily="34" charset="0"/>
              </a:rPr>
              <a:t>participated </a:t>
            </a:r>
            <a:r>
              <a:rPr lang="en-US" sz="1600" dirty="0">
                <a:solidFill>
                  <a:schemeClr val="tx1">
                    <a:alpha val="80000"/>
                  </a:schemeClr>
                </a:solidFill>
                <a:cs typeface="Arial" panose="020B0604020202020204" pitchFamily="34" charset="0"/>
              </a:rPr>
              <a:t>in cultural activism, supporting events and campaigns for Catalan language normalization.</a:t>
            </a:r>
          </a:p>
        </p:txBody>
      </p:sp>
      <p:cxnSp>
        <p:nvCxnSpPr>
          <p:cNvPr id="20" name="Straight Connector 19">
            <a:extLst>
              <a:ext uri="{FF2B5EF4-FFF2-40B4-BE49-F238E27FC236}">
                <a16:creationId xmlns=""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050" name="Picture 2" descr="Aina Moll i Marquès | política&amp;pros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62" r="11777"/>
          <a:stretch/>
        </p:blipFill>
        <p:spPr bwMode="auto">
          <a:xfrm>
            <a:off x="1325459" y="3929464"/>
            <a:ext cx="2919369" cy="260058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4" descr="Antoni Maria Alcover nombrado Hijo Ilustre de Pal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3" y="993044"/>
            <a:ext cx="2739735" cy="2052157"/>
          </a:xfrm>
          <a:prstGeom prst="ellipse">
            <a:avLst/>
          </a:prstGeom>
          <a:ln w="63500" cap="rnd">
            <a:solidFill>
              <a:srgbClr val="333333"/>
            </a:solidFill>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AutoShape 7" descr="Francesc de Borja Moll, un lingüista pel carr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128" y="760512"/>
            <a:ext cx="1914525" cy="2381250"/>
          </a:xfrm>
          <a:prstGeom prst="ellipse">
            <a:avLst/>
          </a:prstGeom>
          <a:ln w="63500" cap="rnd">
            <a:solidFill>
              <a:srgbClr val="333333"/>
            </a:solidFill>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2211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209" y="635069"/>
            <a:ext cx="4509236" cy="1139139"/>
          </a:xfrm>
        </p:spPr>
        <p:txBody>
          <a:bodyPr>
            <a:normAutofit/>
          </a:bodyPr>
          <a:lstStyle/>
          <a:p>
            <a:r>
              <a:rPr lang="en-US" sz="3600" b="1" dirty="0">
                <a:solidFill>
                  <a:srgbClr val="0070C0"/>
                </a:solidFill>
              </a:rPr>
              <a:t>Accommodation and restaurants</a:t>
            </a:r>
          </a:p>
        </p:txBody>
      </p:sp>
      <p:sp>
        <p:nvSpPr>
          <p:cNvPr id="3" name="Marcador de contenido 2"/>
          <p:cNvSpPr>
            <a:spLocks noGrp="1"/>
          </p:cNvSpPr>
          <p:nvPr>
            <p:ph idx="1"/>
          </p:nvPr>
        </p:nvSpPr>
        <p:spPr>
          <a:xfrm>
            <a:off x="720992" y="1941362"/>
            <a:ext cx="4492454" cy="2419097"/>
          </a:xfrm>
        </p:spPr>
        <p:txBody>
          <a:bodyPr anchor="t">
            <a:normAutofit/>
          </a:bodyPr>
          <a:lstStyle/>
          <a:p>
            <a:r>
              <a:rPr lang="en-US" sz="1700" dirty="0">
                <a:cs typeface="Arial" panose="020B0604020202020204" pitchFamily="34" charset="0"/>
              </a:rPr>
              <a:t>Palma presents a diverse selection of lodging choices that accommodate various budgets and cater to individual preferences.</a:t>
            </a:r>
          </a:p>
          <a:p>
            <a:r>
              <a:rPr lang="en-US" sz="1700" dirty="0">
                <a:cs typeface="Arial" panose="020B0604020202020204" pitchFamily="34" charset="0"/>
              </a:rPr>
              <a:t>The city also offers an irresistible array of bars, restaurants, and municipal markets that captivate the senses with vibrant colors, and </a:t>
            </a:r>
            <a:r>
              <a:rPr lang="en-US" sz="1700" dirty="0" smtClean="0">
                <a:cs typeface="Arial" panose="020B0604020202020204" pitchFamily="34" charset="0"/>
              </a:rPr>
              <a:t>enthralling atmosphere</a:t>
            </a:r>
            <a:r>
              <a:rPr lang="en-US" sz="1700" dirty="0">
                <a:cs typeface="Arial" panose="020B0604020202020204" pitchFamily="34" charset="0"/>
              </a:rPr>
              <a:t>.</a:t>
            </a:r>
          </a:p>
        </p:txBody>
      </p:sp>
      <p:sp>
        <p:nvSpPr>
          <p:cNvPr id="4105" name="Oval 4104">
            <a:extLst>
              <a:ext uri="{FF2B5EF4-FFF2-40B4-BE49-F238E27FC236}">
                <a16:creationId xmlns="" xmlns:a16="http://schemas.microsoft.com/office/drawing/2014/main" id="{07977D39-626F-40D7-B00F-16E02602DD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p:cNvPicPr>
            <a:picLocks noChangeAspect="1"/>
          </p:cNvPicPr>
          <p:nvPr/>
        </p:nvPicPr>
        <p:blipFill rotWithShape="1">
          <a:blip r:embed="rId3"/>
          <a:srcRect l="5036" r="8242"/>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107" name="Freeform: Shape 4106">
            <a:extLst>
              <a:ext uri="{FF2B5EF4-FFF2-40B4-BE49-F238E27FC236}">
                <a16:creationId xmlns="" xmlns:a16="http://schemas.microsoft.com/office/drawing/2014/main" id="{B905CDE4-B751-4B3E-B625-6E59F89034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9" name="Oval 4108">
            <a:extLst>
              <a:ext uri="{FF2B5EF4-FFF2-40B4-BE49-F238E27FC236}">
                <a16:creationId xmlns="" xmlns:a16="http://schemas.microsoft.com/office/drawing/2014/main" id="{08108C16-F4C0-44AA-999D-17BD39219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HOTEL PALLADIUM PALMA (Palma de Mallorca): opiniones y precio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750" r="1" b="1"/>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5"/>
          <a:srcRect l="10331" r="10311"/>
          <a:stretch/>
        </p:blipFill>
        <p:spPr>
          <a:xfrm>
            <a:off x="8629220" y="3"/>
            <a:ext cx="3562780" cy="2987576"/>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111" name="Freeform: Shape 4110">
            <a:extLst>
              <a:ext uri="{FF2B5EF4-FFF2-40B4-BE49-F238E27FC236}">
                <a16:creationId xmlns="" xmlns:a16="http://schemas.microsoft.com/office/drawing/2014/main" id="{CDC29AC1-2821-4FCC-B597-88DAF39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t="19705" r="5" b="1093"/>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113" name="Freeform: Shape 4112">
            <a:extLst>
              <a:ext uri="{FF2B5EF4-FFF2-40B4-BE49-F238E27FC236}">
                <a16:creationId xmlns="" xmlns:a16="http://schemas.microsoft.com/office/drawing/2014/main" id="{C8F10CB3-3B5E-4C7A-98CF-B87454DD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Imagen 13"/>
          <p:cNvPicPr>
            <a:picLocks noChangeAspect="1"/>
          </p:cNvPicPr>
          <p:nvPr/>
        </p:nvPicPr>
        <p:blipFill rotWithShape="1">
          <a:blip r:embed="rId7" cstate="print">
            <a:extLst>
              <a:ext uri="{28A0092B-C50C-407E-A947-70E740481C1C}">
                <a14:useLocalDpi xmlns:a14="http://schemas.microsoft.com/office/drawing/2010/main" val="0"/>
              </a:ext>
            </a:extLst>
          </a:blip>
          <a:srcRect l="11785" r="22632"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2" descr="First vs. second language acquisition » M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 name="AutoShape 10" descr="Rooftops of Palma | Fundación Turismo de Palma 36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Tree>
    <p:extLst>
      <p:ext uri="{BB962C8B-B14F-4D97-AF65-F5344CB8AC3E}">
        <p14:creationId xmlns:p14="http://schemas.microsoft.com/office/powerpoint/2010/main" val="78155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9D9CE3C4-25D7-403C-9312-F3B39099D2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19646" y="569151"/>
            <a:ext cx="6452435" cy="1454051"/>
          </a:xfrm>
        </p:spPr>
        <p:txBody>
          <a:bodyPr anchor="b">
            <a:normAutofit/>
          </a:bodyPr>
          <a:lstStyle/>
          <a:p>
            <a:r>
              <a:rPr lang="en-US" sz="3600" b="1" dirty="0">
                <a:solidFill>
                  <a:srgbClr val="0070C0"/>
                </a:solidFill>
                <a:latin typeface="+mn-lt"/>
                <a:cs typeface="Arial" panose="020B0604020202020204" pitchFamily="34" charset="0"/>
              </a:rPr>
              <a:t>Mallorca: a historical cultural hub </a:t>
            </a:r>
          </a:p>
        </p:txBody>
      </p:sp>
      <p:pic>
        <p:nvPicPr>
          <p:cNvPr id="11" name="Imagen 10"/>
          <p:cNvPicPr>
            <a:picLocks noChangeAspect="1"/>
          </p:cNvPicPr>
          <p:nvPr/>
        </p:nvPicPr>
        <p:blipFill rotWithShape="1">
          <a:blip r:embed="rId3">
            <a:alphaModFix/>
          </a:blip>
          <a:srcRect l="19253" r="14020" b="2"/>
          <a:stretch/>
        </p:blipFill>
        <p:spPr>
          <a:xfrm>
            <a:off x="-732" y="-20320"/>
            <a:ext cx="2090272" cy="1754195"/>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8" name="Imagen 7"/>
          <p:cNvPicPr>
            <a:picLocks noChangeAspect="1"/>
          </p:cNvPicPr>
          <p:nvPr/>
        </p:nvPicPr>
        <p:blipFill rotWithShape="1">
          <a:blip r:embed="rId4">
            <a:alphaModFix/>
          </a:blip>
          <a:srcRect l="7598" r="9099" b="-3"/>
          <a:stretch/>
        </p:blipFill>
        <p:spPr>
          <a:xfrm>
            <a:off x="305" y="4398567"/>
            <a:ext cx="2879294" cy="2468913"/>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20" name="Group 19">
            <a:extLst>
              <a:ext uri="{FF2B5EF4-FFF2-40B4-BE49-F238E27FC236}">
                <a16:creationId xmlns="" xmlns:a16="http://schemas.microsoft.com/office/drawing/2014/main" id="{2E56C079-9BED-4728-8FAD-2F9E3A1791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4" y="-20320"/>
            <a:ext cx="4619342" cy="3993680"/>
            <a:chOff x="6642" y="0"/>
            <a:chExt cx="4656944" cy="4026189"/>
          </a:xfrm>
        </p:grpSpPr>
        <p:sp>
          <p:nvSpPr>
            <p:cNvPr id="21" name="Freeform: Shape 20">
              <a:extLst>
                <a:ext uri="{FF2B5EF4-FFF2-40B4-BE49-F238E27FC236}">
                  <a16:creationId xmlns="" xmlns:a16="http://schemas.microsoft.com/office/drawing/2014/main" id="{4FE2DBDC-CA19-4342-8088-8ADCA94AAE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F5A22C1F-1C9F-4DFC-AD2E-4BF0D77136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 xmlns:a16="http://schemas.microsoft.com/office/drawing/2014/main" id="{44BBFF0F-32AB-4101-8F9E-5FB2BDAD4C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Freeform: Shape 23">
              <a:extLst>
                <a:ext uri="{FF2B5EF4-FFF2-40B4-BE49-F238E27FC236}">
                  <a16:creationId xmlns="" xmlns:a16="http://schemas.microsoft.com/office/drawing/2014/main" id="{3F8E6D8D-90E6-4613-AA16-1E08EDD25E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n 12"/>
          <p:cNvPicPr>
            <a:picLocks noChangeAspect="1"/>
          </p:cNvPicPr>
          <p:nvPr/>
        </p:nvPicPr>
        <p:blipFill rotWithShape="1">
          <a:blip r:embed="rId5">
            <a:alphaModFix/>
          </a:blip>
          <a:srcRect l="9844" r="33512" b="2"/>
          <a:stretch/>
        </p:blipFill>
        <p:spPr>
          <a:xfrm>
            <a:off x="3373609" y="2920578"/>
            <a:ext cx="2129811" cy="210556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26" name="Graphic 4">
            <a:extLst>
              <a:ext uri="{FF2B5EF4-FFF2-40B4-BE49-F238E27FC236}">
                <a16:creationId xmlns="" xmlns:a16="http://schemas.microsoft.com/office/drawing/2014/main" id="{DE51D1B5-E12D-46A1-B0B3-7BAB36C342F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7" name="Freeform: Shape 26">
              <a:extLst>
                <a:ext uri="{FF2B5EF4-FFF2-40B4-BE49-F238E27FC236}">
                  <a16:creationId xmlns="" xmlns:a16="http://schemas.microsoft.com/office/drawing/2014/main" id="{DCD62F51-9CF9-43CF-BD8B-D030D6711E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B245C1E2-FDA8-4E4F-92F2-DE5D880E6A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9" name="Freeform: Shape 28">
              <a:extLst>
                <a:ext uri="{FF2B5EF4-FFF2-40B4-BE49-F238E27FC236}">
                  <a16:creationId xmlns="" xmlns:a16="http://schemas.microsoft.com/office/drawing/2014/main" id="{F00387E4-31F7-4BBB-A9C7-508D62215F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31" name="Group 30">
            <a:extLst>
              <a:ext uri="{FF2B5EF4-FFF2-40B4-BE49-F238E27FC236}">
                <a16:creationId xmlns="" xmlns:a16="http://schemas.microsoft.com/office/drawing/2014/main" id="{51AC3D20-E4ED-49E6-AADF-E32D5427EC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32" y="3757558"/>
            <a:ext cx="3606713" cy="3109922"/>
            <a:chOff x="6642" y="3804226"/>
            <a:chExt cx="3664532" cy="3063253"/>
          </a:xfrm>
        </p:grpSpPr>
        <p:sp>
          <p:nvSpPr>
            <p:cNvPr id="32" name="Freeform: Shape 31">
              <a:extLst>
                <a:ext uri="{FF2B5EF4-FFF2-40B4-BE49-F238E27FC236}">
                  <a16:creationId xmlns="" xmlns:a16="http://schemas.microsoft.com/office/drawing/2014/main" id="{21CA964C-EED3-4447-826F-685E33AEC2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 xmlns:a16="http://schemas.microsoft.com/office/drawing/2014/main" id="{54482870-6C00-4014-90C6-638B19BB54C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 name="Freeform: Shape 33">
              <a:extLst>
                <a:ext uri="{FF2B5EF4-FFF2-40B4-BE49-F238E27FC236}">
                  <a16:creationId xmlns="" xmlns:a16="http://schemas.microsoft.com/office/drawing/2014/main" id="{A97410C4-9F35-480D-AF41-9881677BAA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Marcador de contenido 2"/>
          <p:cNvSpPr>
            <a:spLocks noGrp="1"/>
          </p:cNvSpPr>
          <p:nvPr>
            <p:ph idx="1"/>
          </p:nvPr>
        </p:nvSpPr>
        <p:spPr>
          <a:xfrm>
            <a:off x="5587068" y="3322534"/>
            <a:ext cx="5265592" cy="3326213"/>
          </a:xfrm>
        </p:spPr>
        <p:txBody>
          <a:bodyPr anchor="ctr">
            <a:normAutofit/>
          </a:bodyPr>
          <a:lstStyle/>
          <a:p>
            <a:r>
              <a:rPr lang="en-US" sz="1800" dirty="0">
                <a:cs typeface="Arial" panose="020B0604020202020204" pitchFamily="34" charset="0"/>
              </a:rPr>
              <a:t>Notable individuals from Mallorca include the artist Miquel Barceló, Concha Buika, singer and composer Maria del Mar Bonet and the film director </a:t>
            </a:r>
            <a:r>
              <a:rPr lang="en-US" sz="1800" dirty="0" err="1">
                <a:cs typeface="Arial" panose="020B0604020202020204" pitchFamily="34" charset="0"/>
              </a:rPr>
              <a:t>Agustí</a:t>
            </a:r>
            <a:r>
              <a:rPr lang="en-US" sz="1800" dirty="0">
                <a:cs typeface="Arial" panose="020B0604020202020204" pitchFamily="34" charset="0"/>
              </a:rPr>
              <a:t> </a:t>
            </a:r>
            <a:r>
              <a:rPr lang="en-US" sz="1800" dirty="0" err="1">
                <a:cs typeface="Arial" panose="020B0604020202020204" pitchFamily="34" charset="0"/>
              </a:rPr>
              <a:t>Villaronga</a:t>
            </a:r>
            <a:r>
              <a:rPr lang="en-US" sz="1800" dirty="0">
                <a:cs typeface="Arial" panose="020B0604020202020204" pitchFamily="34" charset="0"/>
              </a:rPr>
              <a:t>, among many others.</a:t>
            </a:r>
          </a:p>
          <a:p>
            <a:r>
              <a:rPr lang="en-US" sz="1800" dirty="0">
                <a:cs typeface="Arial" panose="020B0604020202020204" pitchFamily="34" charset="0"/>
              </a:rPr>
              <a:t>Frequent visitors were the musician Frederic Chopin and his wife George Sand, writers Robert Graves and Agatha Christie and celebrities such as Michael Douglas and Princess Grace of Monaco (the typical </a:t>
            </a:r>
            <a:r>
              <a:rPr lang="en-US" sz="1800" dirty="0" err="1">
                <a:cs typeface="Arial" panose="020B0604020202020204" pitchFamily="34" charset="0"/>
              </a:rPr>
              <a:t>Mallorcan</a:t>
            </a:r>
            <a:r>
              <a:rPr lang="en-US" sz="1800" dirty="0">
                <a:cs typeface="Arial" panose="020B0604020202020204" pitchFamily="34" charset="0"/>
              </a:rPr>
              <a:t> cookies “</a:t>
            </a:r>
            <a:r>
              <a:rPr lang="en-US" sz="1800" dirty="0" err="1">
                <a:cs typeface="Arial" panose="020B0604020202020204" pitchFamily="34" charset="0"/>
              </a:rPr>
              <a:t>quelitas</a:t>
            </a:r>
            <a:r>
              <a:rPr lang="en-US" sz="1800" dirty="0">
                <a:cs typeface="Arial" panose="020B0604020202020204" pitchFamily="34" charset="0"/>
              </a:rPr>
              <a:t>” were named after her!).</a:t>
            </a: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pPr marL="0" indent="0">
              <a:buNone/>
            </a:pPr>
            <a:endParaRPr lang="en-US" sz="1800" dirty="0">
              <a:solidFill>
                <a:schemeClr val="tx2"/>
              </a:solidFill>
            </a:endParaRPr>
          </a:p>
        </p:txBody>
      </p:sp>
      <p:sp>
        <p:nvSpPr>
          <p:cNvPr id="10" name="AutoShape 22" descr="Personal I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 name="AutoShape 2" descr="First vs. second language acquisition » M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Tree>
    <p:extLst>
      <p:ext uri="{BB962C8B-B14F-4D97-AF65-F5344CB8AC3E}">
        <p14:creationId xmlns:p14="http://schemas.microsoft.com/office/powerpoint/2010/main" val="38435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625</Words>
  <Application>Microsoft Office PowerPoint</Application>
  <PresentationFormat>Personalització</PresentationFormat>
  <Paragraphs>88</Paragraphs>
  <Slides>15</Slides>
  <Notes>5</Notes>
  <HiddenSlides>0</HiddenSlides>
  <MMClips>0</MMClips>
  <ScaleCrop>false</ScaleCrop>
  <HeadingPairs>
    <vt:vector size="4" baseType="variant">
      <vt:variant>
        <vt:lpstr>Tema</vt:lpstr>
      </vt:variant>
      <vt:variant>
        <vt:i4>1</vt:i4>
      </vt:variant>
      <vt:variant>
        <vt:lpstr>Títols de les diapositives</vt:lpstr>
      </vt:variant>
      <vt:variant>
        <vt:i4>15</vt:i4>
      </vt:variant>
    </vt:vector>
  </HeadingPairs>
  <TitlesOfParts>
    <vt:vector size="16" baseType="lpstr">
      <vt:lpstr>Tema de Office</vt:lpstr>
      <vt:lpstr>Presentació del PowerPoint</vt:lpstr>
      <vt:lpstr>Venue</vt:lpstr>
      <vt:lpstr>Conference Rooms</vt:lpstr>
      <vt:lpstr>Some of your hosts…</vt:lpstr>
      <vt:lpstr>Some of your hosts…</vt:lpstr>
      <vt:lpstr>Conference Theme:  Phonetics and Phonology in a Multilingual World</vt:lpstr>
      <vt:lpstr>Prominent figures in the field of philology in Mallorca</vt:lpstr>
      <vt:lpstr>Accommodation and restaurants</vt:lpstr>
      <vt:lpstr>Mallorca: a historical cultural hub </vt:lpstr>
      <vt:lpstr>Excursions and spare time activities</vt:lpstr>
      <vt:lpstr>Museums</vt:lpstr>
      <vt:lpstr>Much more to explore…</vt:lpstr>
      <vt:lpstr>Tentative schedule</vt:lpstr>
      <vt:lpstr>Mallorcans have a reputation…</vt:lpstr>
      <vt:lpstr>Presentació del PowerPoint</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Maria</cp:lastModifiedBy>
  <cp:revision>64</cp:revision>
  <dcterms:created xsi:type="dcterms:W3CDTF">2023-05-25T14:29:41Z</dcterms:created>
  <dcterms:modified xsi:type="dcterms:W3CDTF">2023-06-01T15:50:23Z</dcterms:modified>
</cp:coreProperties>
</file>